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2" r:id="rId1"/>
  </p:sldMasterIdLst>
  <p:notesMasterIdLst>
    <p:notesMasterId r:id="rId18"/>
  </p:notesMasterIdLst>
  <p:sldIdLst>
    <p:sldId id="271" r:id="rId2"/>
    <p:sldId id="528" r:id="rId3"/>
    <p:sldId id="530" r:id="rId4"/>
    <p:sldId id="535" r:id="rId5"/>
    <p:sldId id="278" r:id="rId6"/>
    <p:sldId id="531" r:id="rId7"/>
    <p:sldId id="524" r:id="rId8"/>
    <p:sldId id="519" r:id="rId9"/>
    <p:sldId id="513" r:id="rId10"/>
    <p:sldId id="538" r:id="rId11"/>
    <p:sldId id="525" r:id="rId12"/>
    <p:sldId id="526" r:id="rId13"/>
    <p:sldId id="517" r:id="rId14"/>
    <p:sldId id="527" r:id="rId15"/>
    <p:sldId id="514" r:id="rId16"/>
    <p:sldId id="53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575" autoAdjust="0"/>
  </p:normalViewPr>
  <p:slideViewPr>
    <p:cSldViewPr snapToGrid="0">
      <p:cViewPr varScale="1">
        <p:scale>
          <a:sx n="103" d="100"/>
          <a:sy n="103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48927952768125E-2"/>
          <c:y val="9.999273079763292E-2"/>
          <c:w val="0.90751252907566771"/>
          <c:h val="0.762815997445342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</c:v>
                </c:pt>
              </c:strCache>
            </c:strRef>
          </c:tx>
          <c:spPr>
            <a:ln w="508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Sheet1!$A$2:$A$60</c:f>
              <c:numCache>
                <c:formatCode>General</c:formatCode>
                <c:ptCount val="5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</c:numCache>
            </c:numRef>
          </c:xVal>
          <c:yVal>
            <c:numRef>
              <c:f>Sheet1!$B$2:$B$60</c:f>
              <c:numCache>
                <c:formatCode>General</c:formatCode>
                <c:ptCount val="59"/>
                <c:pt idx="0">
                  <c:v>7.9056941504209414E-9</c:v>
                </c:pt>
                <c:pt idx="1">
                  <c:v>1.0000011574613723E-2</c:v>
                </c:pt>
                <c:pt idx="2">
                  <c:v>2.0000016946226388E-2</c:v>
                </c:pt>
                <c:pt idx="3">
                  <c:v>3.0000024810727652E-2</c:v>
                </c:pt>
                <c:pt idx="4">
                  <c:v>4.0000036325031463E-2</c:v>
                </c:pt>
                <c:pt idx="5">
                  <c:v>5.000005318295897E-2</c:v>
                </c:pt>
                <c:pt idx="6">
                  <c:v>6.0000077864409494E-2</c:v>
                </c:pt>
                <c:pt idx="7">
                  <c:v>7.0000114000168173E-2</c:v>
                </c:pt>
                <c:pt idx="8">
                  <c:v>8.0000166906015552E-2</c:v>
                </c:pt>
                <c:pt idx="9">
                  <c:v>9.0000244364709922E-2</c:v>
                </c:pt>
                <c:pt idx="10">
                  <c:v>0.1000003577708764</c:v>
                </c:pt>
                <c:pt idx="11">
                  <c:v>0.11000052380722257</c:v>
                </c:pt>
                <c:pt idx="12">
                  <c:v>0.12000076689866199</c:v>
                </c:pt>
                <c:pt idx="13">
                  <c:v>0.13000112280536125</c:v>
                </c:pt>
                <c:pt idx="14">
                  <c:v>0.14000164388326877</c:v>
                </c:pt>
                <c:pt idx="15">
                  <c:v>0.15000240678597956</c:v>
                </c:pt>
                <c:pt idx="16">
                  <c:v>0.16000352374092591</c:v>
                </c:pt>
                <c:pt idx="17">
                  <c:v>0.17000515905868585</c:v>
                </c:pt>
                <c:pt idx="18">
                  <c:v>0.18000755330402646</c:v>
                </c:pt>
                <c:pt idx="19">
                  <c:v>0.19001105868438228</c:v>
                </c:pt>
                <c:pt idx="20">
                  <c:v>0.20001619086162006</c:v>
                </c:pt>
                <c:pt idx="21">
                  <c:v>0.21002370480890295</c:v>
                </c:pt>
                <c:pt idx="22">
                  <c:v>0.22003470587163995</c:v>
                </c:pt>
                <c:pt idx="23">
                  <c:v>0.23005081237023339</c:v>
                </c:pt>
                <c:pt idx="24">
                  <c:v>0.24007439366443578</c:v>
                </c:pt>
                <c:pt idx="25">
                  <c:v>0.25010891869996943</c:v>
                </c:pt>
                <c:pt idx="26">
                  <c:v>0.26015946631064624</c:v>
                </c:pt>
                <c:pt idx="27">
                  <c:v>0.27023347234440243</c:v>
                </c:pt>
                <c:pt idx="28">
                  <c:v>0.28034182351983844</c:v>
                </c:pt>
                <c:pt idx="29">
                  <c:v>0.29050045892593318</c:v>
                </c:pt>
                <c:pt idx="30">
                  <c:v>0.30073271475486713</c:v>
                </c:pt>
                <c:pt idx="31">
                  <c:v>0.31107275719180927</c:v>
                </c:pt>
                <c:pt idx="32">
                  <c:v>0.32157060845975077</c:v>
                </c:pt>
                <c:pt idx="33">
                  <c:v>0.33229950537985231</c:v>
                </c:pt>
                <c:pt idx="34">
                  <c:v>0.34336667293439171</c:v>
                </c:pt>
                <c:pt idx="35">
                  <c:v>0.35492909768617015</c:v>
                </c:pt>
                <c:pt idx="36">
                  <c:v>0.36721662141624045</c:v>
                </c:pt>
                <c:pt idx="37">
                  <c:v>0.38056575218857253</c:v>
                </c:pt>
                <c:pt idx="38">
                  <c:v>0.39546916664619525</c:v>
                </c:pt>
                <c:pt idx="39">
                  <c:v>0.41264818561489364</c:v>
                </c:pt>
                <c:pt idx="40">
                  <c:v>0.43315888459788721</c:v>
                </c:pt>
                <c:pt idx="41">
                  <c:v>0.45854744863327823</c:v>
                </c:pt>
                <c:pt idx="42">
                  <c:v>0.49107762511863784</c:v>
                </c:pt>
                <c:pt idx="43">
                  <c:v>0.53406373423798315</c:v>
                </c:pt>
                <c:pt idx="44">
                  <c:v>0.59235822476451805</c:v>
                </c:pt>
                <c:pt idx="45">
                  <c:v>0.67306549753740019</c:v>
                </c:pt>
                <c:pt idx="46">
                  <c:v>0.78658700420350036</c:v>
                </c:pt>
                <c:pt idx="47">
                  <c:v>0.94815136133607858</c:v>
                </c:pt>
                <c:pt idx="48">
                  <c:v>1.1800545686290831</c:v>
                </c:pt>
                <c:pt idx="49">
                  <c:v>1.5149398803112251</c:v>
                </c:pt>
                <c:pt idx="50">
                  <c:v>2.0005998179678857</c:v>
                </c:pt>
                <c:pt idx="51">
                  <c:v>2.7070067288253892</c:v>
                </c:pt>
                <c:pt idx="52">
                  <c:v>3.7366061255695411</c:v>
                </c:pt>
                <c:pt idx="53">
                  <c:v>5.2393870179374415</c:v>
                </c:pt>
                <c:pt idx="54">
                  <c:v>7.4349461696342294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9BD-4F6F-9356-FD70B7CFCE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Quantum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Sheet1!$A$2:$A$60</c:f>
              <c:numCache>
                <c:formatCode>General</c:formatCode>
                <c:ptCount val="5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</c:numCache>
            </c:numRef>
          </c:xVal>
          <c:yVal>
            <c:numRef>
              <c:f>Sheet1!$C$2:$C$60</c:f>
              <c:numCache>
                <c:formatCode>General</c:formatCode>
                <c:ptCount val="59"/>
                <c:pt idx="0">
                  <c:v>0</c:v>
                </c:pt>
                <c:pt idx="1">
                  <c:v>0.14285714285714285</c:v>
                </c:pt>
                <c:pt idx="2">
                  <c:v>0.20203050891044216</c:v>
                </c:pt>
                <c:pt idx="3">
                  <c:v>0.24743582965269673</c:v>
                </c:pt>
                <c:pt idx="4">
                  <c:v>0.2857142857142857</c:v>
                </c:pt>
                <c:pt idx="5">
                  <c:v>0.31943828249996997</c:v>
                </c:pt>
                <c:pt idx="6">
                  <c:v>0.34992710611188255</c:v>
                </c:pt>
                <c:pt idx="7">
                  <c:v>0.3779644730092272</c:v>
                </c:pt>
                <c:pt idx="8">
                  <c:v>0.40406101782088433</c:v>
                </c:pt>
                <c:pt idx="9">
                  <c:v>0.42857142857142855</c:v>
                </c:pt>
                <c:pt idx="10">
                  <c:v>0.45175395145262565</c:v>
                </c:pt>
                <c:pt idx="11">
                  <c:v>0.47380354147934278</c:v>
                </c:pt>
                <c:pt idx="12">
                  <c:v>0.49487165930539345</c:v>
                </c:pt>
                <c:pt idx="13">
                  <c:v>0.51507875363771272</c:v>
                </c:pt>
                <c:pt idx="14">
                  <c:v>0.53452248382484868</c:v>
                </c:pt>
                <c:pt idx="15">
                  <c:v>0.55328333517248807</c:v>
                </c:pt>
                <c:pt idx="16">
                  <c:v>0.5714285714285714</c:v>
                </c:pt>
                <c:pt idx="17">
                  <c:v>0.58901508937395153</c:v>
                </c:pt>
                <c:pt idx="18">
                  <c:v>0.60609152673132638</c:v>
                </c:pt>
                <c:pt idx="19">
                  <c:v>0.62269984907723908</c:v>
                </c:pt>
                <c:pt idx="20">
                  <c:v>0.63887656499993994</c:v>
                </c:pt>
                <c:pt idx="21">
                  <c:v>0.65465367070797709</c:v>
                </c:pt>
                <c:pt idx="22">
                  <c:v>0.67005939426048988</c:v>
                </c:pt>
                <c:pt idx="23">
                  <c:v>0.68511878904467416</c:v>
                </c:pt>
                <c:pt idx="24">
                  <c:v>0.69985421222376509</c:v>
                </c:pt>
                <c:pt idx="25">
                  <c:v>0.71428571428571419</c:v>
                </c:pt>
                <c:pt idx="26">
                  <c:v>0.72843135908468348</c:v>
                </c:pt>
                <c:pt idx="27">
                  <c:v>0.74230748895809029</c:v>
                </c:pt>
                <c:pt idx="28">
                  <c:v>0.7559289460184544</c:v>
                </c:pt>
                <c:pt idx="29">
                  <c:v>0.76930925816207196</c:v>
                </c:pt>
                <c:pt idx="30">
                  <c:v>0.78246079643595157</c:v>
                </c:pt>
                <c:pt idx="31">
                  <c:v>0.7953949089757173</c:v>
                </c:pt>
                <c:pt idx="32">
                  <c:v>0.80812203564176865</c:v>
                </c:pt>
                <c:pt idx="33">
                  <c:v>0.82065180664828974</c:v>
                </c:pt>
                <c:pt idx="34">
                  <c:v>0.83299312783504287</c:v>
                </c:pt>
                <c:pt idx="35">
                  <c:v>0.84515425472851657</c:v>
                </c:pt>
                <c:pt idx="36">
                  <c:v>0.8571428571428571</c:v>
                </c:pt>
                <c:pt idx="37">
                  <c:v>0.86896607575688845</c:v>
                </c:pt>
                <c:pt idx="38">
                  <c:v>0.88063057185271076</c:v>
                </c:pt>
                <c:pt idx="39">
                  <c:v>0.89214257119977114</c:v>
                </c:pt>
                <c:pt idx="40">
                  <c:v>0.90350790290525129</c:v>
                </c:pt>
                <c:pt idx="41">
                  <c:v>0.91473203391897828</c:v>
                </c:pt>
                <c:pt idx="42">
                  <c:v>0.92582009977255142</c:v>
                </c:pt>
                <c:pt idx="43">
                  <c:v>0.93677693204314283</c:v>
                </c:pt>
                <c:pt idx="44">
                  <c:v>0.94760708295868556</c:v>
                </c:pt>
                <c:pt idx="45">
                  <c:v>0.95831484749990992</c:v>
                </c:pt>
                <c:pt idx="46">
                  <c:v>0.96890428330360967</c:v>
                </c:pt>
                <c:pt idx="47">
                  <c:v>0.97937922862872051</c:v>
                </c:pt>
                <c:pt idx="48">
                  <c:v>0.9897433186107869</c:v>
                </c:pt>
                <c:pt idx="49">
                  <c:v>1</c:v>
                </c:pt>
                <c:pt idx="50">
                  <c:v>1.0101525445522108</c:v>
                </c:pt>
                <c:pt idx="51">
                  <c:v>1.0202040612204071</c:v>
                </c:pt>
                <c:pt idx="52">
                  <c:v>1.0301575072754254</c:v>
                </c:pt>
                <c:pt idx="53">
                  <c:v>1.0400156984686453</c:v>
                </c:pt>
                <c:pt idx="54">
                  <c:v>1.0497813183356477</c:v>
                </c:pt>
                <c:pt idx="55">
                  <c:v>1.0594569267279519</c:v>
                </c:pt>
                <c:pt idx="56">
                  <c:v>1.0690449676496974</c:v>
                </c:pt>
                <c:pt idx="57">
                  <c:v>1.07854777646725</c:v>
                </c:pt>
                <c:pt idx="58">
                  <c:v>1.0879675865519869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9BD-4F6F-9356-FD70B7CFC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336360"/>
        <c:axId val="372331112"/>
      </c:scatterChart>
      <c:valAx>
        <c:axId val="372336360"/>
        <c:scaling>
          <c:orientation val="minMax"/>
          <c:max val="6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400" dirty="0"/>
                  <a:t>Number of qubits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31112"/>
        <c:crosses val="autoZero"/>
        <c:crossBetween val="midCat"/>
        <c:minorUnit val="1"/>
      </c:valAx>
      <c:valAx>
        <c:axId val="372331112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400" dirty="0"/>
                  <a:t>Runtime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36360"/>
        <c:crosses val="autoZero"/>
        <c:crossBetween val="midCat"/>
        <c:majorUnit val="1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444541393682115"/>
          <c:y val="0.92707033714054354"/>
          <c:w val="0.28354779547488329"/>
          <c:h val="5.2780878334798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48927952768125E-2"/>
          <c:y val="9.999273079763292E-2"/>
          <c:w val="0.90751252907566771"/>
          <c:h val="0.762815997445342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</c:v>
                </c:pt>
              </c:strCache>
            </c:strRef>
          </c:tx>
          <c:spPr>
            <a:ln w="508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Sheet1!$A$2:$A$60</c:f>
              <c:numCache>
                <c:formatCode>General</c:formatCode>
                <c:ptCount val="5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</c:numCache>
            </c:numRef>
          </c:xVal>
          <c:yVal>
            <c:numRef>
              <c:f>Sheet1!$B$2:$B$60</c:f>
              <c:numCache>
                <c:formatCode>General</c:formatCode>
                <c:ptCount val="59"/>
                <c:pt idx="0">
                  <c:v>7.9056941504209414E-9</c:v>
                </c:pt>
                <c:pt idx="1">
                  <c:v>1.0000011574613723E-2</c:v>
                </c:pt>
                <c:pt idx="2">
                  <c:v>2.0000016946226388E-2</c:v>
                </c:pt>
                <c:pt idx="3">
                  <c:v>3.0000024810727652E-2</c:v>
                </c:pt>
                <c:pt idx="4">
                  <c:v>4.0000036325031463E-2</c:v>
                </c:pt>
                <c:pt idx="5">
                  <c:v>5.000005318295897E-2</c:v>
                </c:pt>
                <c:pt idx="6">
                  <c:v>6.0000077864409494E-2</c:v>
                </c:pt>
                <c:pt idx="7">
                  <c:v>7.0000114000168173E-2</c:v>
                </c:pt>
                <c:pt idx="8">
                  <c:v>8.0000166906015552E-2</c:v>
                </c:pt>
                <c:pt idx="9">
                  <c:v>9.0000244364709922E-2</c:v>
                </c:pt>
                <c:pt idx="10">
                  <c:v>0.1000003577708764</c:v>
                </c:pt>
                <c:pt idx="11">
                  <c:v>0.11000052380722257</c:v>
                </c:pt>
                <c:pt idx="12">
                  <c:v>0.12000076689866199</c:v>
                </c:pt>
                <c:pt idx="13">
                  <c:v>0.13000112280536125</c:v>
                </c:pt>
                <c:pt idx="14">
                  <c:v>0.14000164388326877</c:v>
                </c:pt>
                <c:pt idx="15">
                  <c:v>0.15000240678597956</c:v>
                </c:pt>
                <c:pt idx="16">
                  <c:v>0.16000352374092591</c:v>
                </c:pt>
                <c:pt idx="17">
                  <c:v>0.17000515905868585</c:v>
                </c:pt>
                <c:pt idx="18">
                  <c:v>0.18000755330402646</c:v>
                </c:pt>
                <c:pt idx="19">
                  <c:v>0.19001105868438228</c:v>
                </c:pt>
                <c:pt idx="20">
                  <c:v>0.20001619086162006</c:v>
                </c:pt>
                <c:pt idx="21">
                  <c:v>0.21002370480890295</c:v>
                </c:pt>
                <c:pt idx="22">
                  <c:v>0.22003470587163995</c:v>
                </c:pt>
                <c:pt idx="23">
                  <c:v>0.23005081237023339</c:v>
                </c:pt>
                <c:pt idx="24">
                  <c:v>0.24007439366443578</c:v>
                </c:pt>
                <c:pt idx="25">
                  <c:v>0.25010891869996943</c:v>
                </c:pt>
                <c:pt idx="26">
                  <c:v>0.26015946631064624</c:v>
                </c:pt>
                <c:pt idx="27">
                  <c:v>0.27023347234440243</c:v>
                </c:pt>
                <c:pt idx="28">
                  <c:v>0.28034182351983844</c:v>
                </c:pt>
                <c:pt idx="29">
                  <c:v>0.29050045892593318</c:v>
                </c:pt>
                <c:pt idx="30">
                  <c:v>0.30073271475486713</c:v>
                </c:pt>
                <c:pt idx="31">
                  <c:v>0.31107275719180927</c:v>
                </c:pt>
                <c:pt idx="32">
                  <c:v>0.32157060845975077</c:v>
                </c:pt>
                <c:pt idx="33">
                  <c:v>0.33229950537985231</c:v>
                </c:pt>
                <c:pt idx="34">
                  <c:v>0.34336667293439171</c:v>
                </c:pt>
                <c:pt idx="35">
                  <c:v>0.35492909768617015</c:v>
                </c:pt>
                <c:pt idx="36">
                  <c:v>0.36721662141624045</c:v>
                </c:pt>
                <c:pt idx="37">
                  <c:v>0.38056575218857253</c:v>
                </c:pt>
                <c:pt idx="38">
                  <c:v>0.39546916664619525</c:v>
                </c:pt>
                <c:pt idx="39">
                  <c:v>0.41264818561489364</c:v>
                </c:pt>
                <c:pt idx="40">
                  <c:v>0.43315888459788721</c:v>
                </c:pt>
                <c:pt idx="41">
                  <c:v>0.45854744863327823</c:v>
                </c:pt>
                <c:pt idx="42">
                  <c:v>0.49107762511863784</c:v>
                </c:pt>
                <c:pt idx="43">
                  <c:v>0.53406373423798315</c:v>
                </c:pt>
                <c:pt idx="44">
                  <c:v>0.59235822476451805</c:v>
                </c:pt>
                <c:pt idx="45">
                  <c:v>0.67306549753740019</c:v>
                </c:pt>
                <c:pt idx="46">
                  <c:v>0.78658700420350036</c:v>
                </c:pt>
                <c:pt idx="47">
                  <c:v>0.94815136133607858</c:v>
                </c:pt>
                <c:pt idx="48">
                  <c:v>1.1800545686290831</c:v>
                </c:pt>
                <c:pt idx="49">
                  <c:v>1.5149398803112251</c:v>
                </c:pt>
                <c:pt idx="50">
                  <c:v>2.0005998179678857</c:v>
                </c:pt>
                <c:pt idx="51">
                  <c:v>2.7070067288253892</c:v>
                </c:pt>
                <c:pt idx="52">
                  <c:v>3.7366061255695411</c:v>
                </c:pt>
                <c:pt idx="53">
                  <c:v>5.2393870179374415</c:v>
                </c:pt>
                <c:pt idx="54">
                  <c:v>7.4349461696342294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82F-B348-8B70-CE993C3E70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Quantum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Sheet1!$A$2:$A$60</c:f>
              <c:numCache>
                <c:formatCode>General</c:formatCode>
                <c:ptCount val="5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</c:numCache>
            </c:numRef>
          </c:xVal>
          <c:yVal>
            <c:numRef>
              <c:f>Sheet1!$C$2:$C$60</c:f>
              <c:numCache>
                <c:formatCode>General</c:formatCode>
                <c:ptCount val="59"/>
                <c:pt idx="0">
                  <c:v>0</c:v>
                </c:pt>
                <c:pt idx="1">
                  <c:v>0.14285714285714285</c:v>
                </c:pt>
                <c:pt idx="2">
                  <c:v>0.20203050891044216</c:v>
                </c:pt>
                <c:pt idx="3">
                  <c:v>0.24743582965269673</c:v>
                </c:pt>
                <c:pt idx="4">
                  <c:v>0.2857142857142857</c:v>
                </c:pt>
                <c:pt idx="5">
                  <c:v>0.31943828249996997</c:v>
                </c:pt>
                <c:pt idx="6">
                  <c:v>0.34992710611188255</c:v>
                </c:pt>
                <c:pt idx="7">
                  <c:v>0.3779644730092272</c:v>
                </c:pt>
                <c:pt idx="8">
                  <c:v>0.40406101782088433</c:v>
                </c:pt>
                <c:pt idx="9">
                  <c:v>0.42857142857142855</c:v>
                </c:pt>
                <c:pt idx="10">
                  <c:v>0.45175395145262565</c:v>
                </c:pt>
                <c:pt idx="11">
                  <c:v>0.47380354147934278</c:v>
                </c:pt>
                <c:pt idx="12">
                  <c:v>0.49487165930539345</c:v>
                </c:pt>
                <c:pt idx="13">
                  <c:v>0.51507875363771272</c:v>
                </c:pt>
                <c:pt idx="14">
                  <c:v>0.53452248382484868</c:v>
                </c:pt>
                <c:pt idx="15">
                  <c:v>0.55328333517248807</c:v>
                </c:pt>
                <c:pt idx="16">
                  <c:v>0.5714285714285714</c:v>
                </c:pt>
                <c:pt idx="17">
                  <c:v>0.58901508937395153</c:v>
                </c:pt>
                <c:pt idx="18">
                  <c:v>0.60609152673132638</c:v>
                </c:pt>
                <c:pt idx="19">
                  <c:v>0.62269984907723908</c:v>
                </c:pt>
                <c:pt idx="20">
                  <c:v>0.63887656499993994</c:v>
                </c:pt>
                <c:pt idx="21">
                  <c:v>0.65465367070797709</c:v>
                </c:pt>
                <c:pt idx="22">
                  <c:v>0.67005939426048988</c:v>
                </c:pt>
                <c:pt idx="23">
                  <c:v>0.68511878904467416</c:v>
                </c:pt>
                <c:pt idx="24">
                  <c:v>0.69985421222376509</c:v>
                </c:pt>
                <c:pt idx="25">
                  <c:v>0.71428571428571419</c:v>
                </c:pt>
                <c:pt idx="26">
                  <c:v>0.72843135908468348</c:v>
                </c:pt>
                <c:pt idx="27">
                  <c:v>0.74230748895809029</c:v>
                </c:pt>
                <c:pt idx="28">
                  <c:v>0.7559289460184544</c:v>
                </c:pt>
                <c:pt idx="29">
                  <c:v>0.76930925816207196</c:v>
                </c:pt>
                <c:pt idx="30">
                  <c:v>0.78246079643595157</c:v>
                </c:pt>
                <c:pt idx="31">
                  <c:v>0.7953949089757173</c:v>
                </c:pt>
                <c:pt idx="32">
                  <c:v>0.80812203564176865</c:v>
                </c:pt>
                <c:pt idx="33">
                  <c:v>0.82065180664828974</c:v>
                </c:pt>
                <c:pt idx="34">
                  <c:v>0.83299312783504287</c:v>
                </c:pt>
                <c:pt idx="35">
                  <c:v>0.84515425472851657</c:v>
                </c:pt>
                <c:pt idx="36">
                  <c:v>0.8571428571428571</c:v>
                </c:pt>
                <c:pt idx="37">
                  <c:v>0.86896607575688845</c:v>
                </c:pt>
                <c:pt idx="38">
                  <c:v>0.88063057185271076</c:v>
                </c:pt>
                <c:pt idx="39">
                  <c:v>0.89214257119977114</c:v>
                </c:pt>
                <c:pt idx="40">
                  <c:v>0.90350790290525129</c:v>
                </c:pt>
                <c:pt idx="41">
                  <c:v>0.91473203391897828</c:v>
                </c:pt>
                <c:pt idx="42">
                  <c:v>0.92582009977255142</c:v>
                </c:pt>
                <c:pt idx="43">
                  <c:v>0.93677693204314283</c:v>
                </c:pt>
                <c:pt idx="44">
                  <c:v>0.94760708295868556</c:v>
                </c:pt>
                <c:pt idx="45">
                  <c:v>0.95831484749990992</c:v>
                </c:pt>
                <c:pt idx="46">
                  <c:v>0.96890428330360967</c:v>
                </c:pt>
                <c:pt idx="47">
                  <c:v>0.97937922862872051</c:v>
                </c:pt>
                <c:pt idx="48">
                  <c:v>0.9897433186107869</c:v>
                </c:pt>
                <c:pt idx="49">
                  <c:v>1</c:v>
                </c:pt>
                <c:pt idx="50">
                  <c:v>1.0101525445522108</c:v>
                </c:pt>
                <c:pt idx="51">
                  <c:v>1.0202040612204071</c:v>
                </c:pt>
                <c:pt idx="52">
                  <c:v>1.0301575072754254</c:v>
                </c:pt>
                <c:pt idx="53">
                  <c:v>1.0400156984686453</c:v>
                </c:pt>
                <c:pt idx="54">
                  <c:v>1.0497813183356477</c:v>
                </c:pt>
                <c:pt idx="55">
                  <c:v>1.0594569267279519</c:v>
                </c:pt>
                <c:pt idx="56">
                  <c:v>1.0690449676496974</c:v>
                </c:pt>
                <c:pt idx="57">
                  <c:v>1.07854777646725</c:v>
                </c:pt>
                <c:pt idx="58">
                  <c:v>1.0879675865519869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82F-B348-8B70-CE993C3E7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336360"/>
        <c:axId val="372331112"/>
      </c:scatterChart>
      <c:valAx>
        <c:axId val="372336360"/>
        <c:scaling>
          <c:orientation val="minMax"/>
          <c:max val="6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400" dirty="0">
                    <a:solidFill>
                      <a:schemeClr val="bg1"/>
                    </a:solidFill>
                  </a:rPr>
                  <a:t>Number of qubits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31112"/>
        <c:crosses val="autoZero"/>
        <c:crossBetween val="midCat"/>
        <c:majorUnit val="100"/>
        <c:minorUnit val="1"/>
      </c:valAx>
      <c:valAx>
        <c:axId val="372331112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0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400" dirty="0">
                    <a:solidFill>
                      <a:schemeClr val="bg1"/>
                    </a:solidFill>
                  </a:rPr>
                  <a:t>Runtime</a:t>
                </a:r>
              </a:p>
            </c:rich>
          </c:tx>
          <c:layout>
            <c:manualLayout>
              <c:xMode val="edge"/>
              <c:yMode val="edge"/>
              <c:x val="0"/>
              <c:y val="0.34671417816579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0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36360"/>
        <c:crosses val="autoZero"/>
        <c:crossBetween val="midCat"/>
        <c:majorUnit val="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03B6D-C2E8-4547-9737-C067E992F729}" type="datetimeFigureOut">
              <a:rPr lang="en-AU" smtClean="0"/>
              <a:t>14/2/20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D0181-AE5D-43D9-BF1C-EB52DEBE1E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6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0181-AE5D-43D9-BF1C-EB52DEBE1E2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98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0181-AE5D-43D9-BF1C-EB52DEBE1E2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230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1C08-334D-4DB5-B3C4-B5ECB342C83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4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25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97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3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4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3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79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23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36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98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33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1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84B5-E77F-43AB-89BF-EFF98D716DA0}" type="datetimeFigureOut">
              <a:rPr lang="en-AU" smtClean="0"/>
              <a:t>14/2/20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A3AE-2D5D-41DD-8D97-F1DFE5D90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000" b="1" dirty="0"/>
              <a:t>Simulating Quantum Systems on a Digital Quantum Computer</a:t>
            </a:r>
            <a:br>
              <a:rPr lang="en-AU" sz="4000" b="1" dirty="0"/>
            </a:br>
            <a:r>
              <a:rPr lang="en-AU" sz="2400" b="1" dirty="0"/>
              <a:t>Maria (Marika) Kieferova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800" b="1" dirty="0"/>
              <a:t>Work package 1 – architecture and algorithms</a:t>
            </a:r>
          </a:p>
          <a:p>
            <a:r>
              <a:rPr lang="en-AU" dirty="0"/>
              <a:t>WP leader: Michael Bremner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32" y="-289086"/>
            <a:ext cx="7173980" cy="28228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F2916-F6E6-4DD9-A98C-B51198192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819" y="3429000"/>
            <a:ext cx="9389039" cy="66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5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6AE4-EB8E-F644-A4A9-90D7502A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Efficient </a:t>
            </a:r>
            <a:r>
              <a:rPr lang="en-US" b="0" dirty="0" err="1">
                <a:solidFill>
                  <a:schemeClr val="bg1"/>
                </a:solidFill>
              </a:rPr>
              <a:t>ansantz</a:t>
            </a:r>
            <a:r>
              <a:rPr lang="en-US" b="0" dirty="0">
                <a:solidFill>
                  <a:schemeClr val="bg1"/>
                </a:solidFill>
              </a:rPr>
              <a:t> preparation for fermionic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D5CD-AC7A-A24D-9190-816C02A3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2" y="17856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Simple to prepare state that has an overlap with the ground state.</a:t>
            </a:r>
          </a:p>
          <a:p>
            <a:r>
              <a:rPr lang="en-US" dirty="0">
                <a:solidFill>
                  <a:schemeClr val="bg1"/>
                </a:solidFill>
              </a:rPr>
              <a:t>Classically pre-computed Slater determinant</a:t>
            </a:r>
          </a:p>
          <a:p>
            <a:r>
              <a:rPr lang="en-US" dirty="0" err="1">
                <a:solidFill>
                  <a:schemeClr val="bg1"/>
                </a:solidFill>
              </a:rPr>
              <a:t>Antisymmetrizing</a:t>
            </a:r>
            <a:r>
              <a:rPr lang="en-US" dirty="0">
                <a:solidFill>
                  <a:schemeClr val="bg1"/>
                </a:solidFill>
              </a:rPr>
              <a:t> states in the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quantization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NEW</a:t>
            </a:r>
            <a:r>
              <a:rPr lang="en-US" dirty="0">
                <a:solidFill>
                  <a:schemeClr val="bg1"/>
                </a:solidFill>
              </a:rPr>
              <a:t>: Faster algorithm based on a reversed sort.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A6A5D-D181-DD44-B84A-C1457D2450D7}"/>
              </a:ext>
            </a:extLst>
          </p:cNvPr>
          <p:cNvSpPr txBox="1"/>
          <p:nvPr/>
        </p:nvSpPr>
        <p:spPr>
          <a:xfrm>
            <a:off x="564104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F56839-DD52-9E48-B284-57C7F55C347C}"/>
                  </a:ext>
                </a:extLst>
              </p:cNvPr>
              <p:cNvSpPr txBox="1"/>
              <p:nvPr/>
            </p:nvSpPr>
            <p:spPr>
              <a:xfrm>
                <a:off x="1506202" y="3429000"/>
                <a:ext cx="7852886" cy="1195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(−1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,…,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F56839-DD52-9E48-B284-57C7F55C3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02" y="3429000"/>
                <a:ext cx="7852886" cy="1195584"/>
              </a:xfrm>
              <a:prstGeom prst="rect">
                <a:avLst/>
              </a:prstGeom>
              <a:blipFill>
                <a:blip r:embed="rId2"/>
                <a:stretch>
                  <a:fillRect l="-1777" t="-147368" b="-20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A87C9A0-F6F7-6142-BA0A-6507184FB206}"/>
              </a:ext>
            </a:extLst>
          </p:cNvPr>
          <p:cNvSpPr/>
          <p:nvPr/>
        </p:nvSpPr>
        <p:spPr>
          <a:xfrm>
            <a:off x="730622" y="5767658"/>
            <a:ext cx="10363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</a:rPr>
              <a:t>[Berry,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</a:rPr>
              <a:t>Kieferová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</a:rPr>
              <a:t>, Scherer, Sanders, Low, Wiebe,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</a:rPr>
              <a:t>Gidney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</a:rPr>
              <a:t>Babbush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</a:rPr>
              <a:t> (2018)]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588A-3099-8A48-B167-7234E465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Product formulae (</a:t>
            </a:r>
            <a:r>
              <a:rPr lang="en-US" dirty="0" err="1">
                <a:solidFill>
                  <a:schemeClr val="bg1"/>
                </a:solidFill>
              </a:rPr>
              <a:t>Trotterization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2E13D-EE25-D44C-9ED6-26F6BCB62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)∆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𝑖𝐴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𝑖𝐵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Higher order formulas provide a better approximation.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👍 Gate and ancilla efficient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👍 Low order formulae are conceptually simple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👎Suboptimal complexity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👎 Difficult to analyze analytically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2E13D-EE25-D44C-9ED6-26F6BCB62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2A3385-CB32-2B49-BDDF-7865766E7B3A}"/>
              </a:ext>
            </a:extLst>
          </p:cNvPr>
          <p:cNvSpPr/>
          <p:nvPr/>
        </p:nvSpPr>
        <p:spPr>
          <a:xfrm>
            <a:off x="838200" y="5637312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[Lloyd 1996, </a:t>
            </a:r>
            <a:r>
              <a:rPr lang="en-AU" dirty="0" err="1">
                <a:solidFill>
                  <a:schemeClr val="bg1"/>
                </a:solidFill>
              </a:rPr>
              <a:t>Aharonov</a:t>
            </a:r>
            <a:r>
              <a:rPr lang="en-AU" dirty="0">
                <a:solidFill>
                  <a:schemeClr val="bg1"/>
                </a:solidFill>
              </a:rPr>
              <a:t> &amp; Ta-</a:t>
            </a:r>
            <a:r>
              <a:rPr lang="en-AU" dirty="0" err="1">
                <a:solidFill>
                  <a:schemeClr val="bg1"/>
                </a:solidFill>
              </a:rPr>
              <a:t>Shma</a:t>
            </a:r>
            <a:r>
              <a:rPr lang="en-AU" dirty="0">
                <a:solidFill>
                  <a:schemeClr val="bg1"/>
                </a:solidFill>
              </a:rPr>
              <a:t> 2003, Berry et al. 2007, Wiebe 2010, Campbell 2018, Childs et al. 2019 …] </a:t>
            </a:r>
          </a:p>
        </p:txBody>
      </p:sp>
    </p:spTree>
    <p:extLst>
      <p:ext uri="{BB962C8B-B14F-4D97-AF65-F5344CB8AC3E}">
        <p14:creationId xmlns:p14="http://schemas.microsoft.com/office/powerpoint/2010/main" val="47501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C07-6BE6-1343-862E-EAEF6887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Linear combination of </a:t>
            </a:r>
            <a:r>
              <a:rPr lang="en-US" dirty="0" err="1">
                <a:solidFill>
                  <a:schemeClr val="bg1"/>
                </a:solidFill>
              </a:rPr>
              <a:t>unitaries</a:t>
            </a:r>
            <a:r>
              <a:rPr lang="en-US" dirty="0">
                <a:solidFill>
                  <a:schemeClr val="bg1"/>
                </a:solidFill>
              </a:rPr>
              <a:t> (LCU)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F0930-8C50-8A4A-846E-102CAB2D0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𝑖𝐻𝑡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as a LCU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…≈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👍Scales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👎Large number of </a:t>
                </a:r>
                <a:r>
                  <a:rPr lang="en-US" dirty="0" err="1">
                    <a:solidFill>
                      <a:schemeClr val="bg1"/>
                    </a:solidFill>
                  </a:rPr>
                  <a:t>ancilae</a:t>
                </a:r>
                <a:r>
                  <a:rPr lang="en-US" dirty="0">
                    <a:solidFill>
                      <a:schemeClr val="bg1"/>
                    </a:solidFill>
                  </a:rPr>
                  <a:t>, large constant and multiplicative overheads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F0930-8C50-8A4A-846E-102CAB2D0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4269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399A47-9C2D-CE4B-B784-B11F90FE0080}"/>
              </a:ext>
            </a:extLst>
          </p:cNvPr>
          <p:cNvSpPr/>
          <p:nvPr/>
        </p:nvSpPr>
        <p:spPr>
          <a:xfrm>
            <a:off x="838200" y="5807631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 [Childs &amp; Wiebe 2012, Berry et al. 2013, Berry et al. 2014, Berry et al. 2015, Berry et al. 2017, …] </a:t>
            </a:r>
          </a:p>
        </p:txBody>
      </p:sp>
    </p:spTree>
    <p:extLst>
      <p:ext uri="{BB962C8B-B14F-4D97-AF65-F5344CB8AC3E}">
        <p14:creationId xmlns:p14="http://schemas.microsoft.com/office/powerpoint/2010/main" val="143470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E43C-50E7-6F46-A390-2D41CB19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Time-dependent Hamiltonians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1B966-9A3C-B744-9C85-ED982A714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>
                    <a:solidFill>
                      <a:schemeClr val="bg1"/>
                    </a:solidFill>
                  </a:rPr>
                  <a:t>Implement the time evolution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AU" dirty="0">
                    <a:solidFill>
                      <a:schemeClr val="bg1"/>
                    </a:solidFill>
                  </a:rPr>
                  <a:t> is a d-sparse Hermitian matrix with explicit time-dependence.</a:t>
                </a:r>
              </a:p>
              <a:p>
                <a:pPr marL="0" indent="0" algn="ctr">
                  <a:buNone/>
                </a:pPr>
                <a:endParaRPr lang="en-AU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en-AU" sz="1800" dirty="0">
                    <a:solidFill>
                      <a:schemeClr val="bg1"/>
                    </a:solidFill>
                  </a:rPr>
                  <a:t>[Lloyd 1996, </a:t>
                </a:r>
                <a:r>
                  <a:rPr lang="en-AU" sz="1800" dirty="0" err="1">
                    <a:solidFill>
                      <a:schemeClr val="bg1"/>
                    </a:solidFill>
                  </a:rPr>
                  <a:t>Aharonov</a:t>
                </a:r>
                <a:r>
                  <a:rPr lang="en-AU" sz="1800" dirty="0">
                    <a:solidFill>
                      <a:schemeClr val="bg1"/>
                    </a:solidFill>
                  </a:rPr>
                  <a:t> &amp; Ta-</a:t>
                </a:r>
                <a:r>
                  <a:rPr lang="en-AU" sz="1800" dirty="0" err="1">
                    <a:solidFill>
                      <a:schemeClr val="bg1"/>
                    </a:solidFill>
                  </a:rPr>
                  <a:t>Shma</a:t>
                </a:r>
                <a:r>
                  <a:rPr lang="en-AU" sz="1800" dirty="0">
                    <a:solidFill>
                      <a:schemeClr val="bg1"/>
                    </a:solidFill>
                  </a:rPr>
                  <a:t> 2003, Wiebe et al. 2011, Poulin et al. 2011, Low &amp; Wiebe 2018, </a:t>
                </a:r>
              </a:p>
              <a:p>
                <a:pPr marL="0" indent="0" algn="ctr">
                  <a:buNone/>
                </a:pPr>
                <a:r>
                  <a:rPr lang="en-AU" sz="1800" dirty="0">
                    <a:solidFill>
                      <a:schemeClr val="bg1"/>
                    </a:solidFill>
                  </a:rPr>
                  <a:t>Berry et al. 2019]</a:t>
                </a:r>
              </a:p>
              <a:p>
                <a:pPr marL="0" indent="0">
                  <a:buNone/>
                </a:pPr>
                <a:endParaRPr lang="en-AU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AU" b="1" dirty="0">
                    <a:solidFill>
                      <a:srgbClr val="FFC000"/>
                    </a:solidFill>
                  </a:rPr>
                  <a:t>NEW</a:t>
                </a:r>
                <a:r>
                  <a:rPr lang="en-AU" dirty="0">
                    <a:solidFill>
                      <a:schemeClr val="bg1"/>
                    </a:solidFill>
                  </a:rPr>
                  <a:t>: Algorithm for simulating time-dependent Hamiltonians with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chemeClr val="bg1"/>
                    </a:solidFill>
                  </a:rPr>
                  <a:t>poly-logarithmic dependence on the inverse error.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chemeClr val="bg1"/>
                    </a:solidFill>
                  </a:rPr>
                  <a:t>                                           </a:t>
                </a:r>
                <a:r>
                  <a:rPr lang="en-AU" sz="1800" dirty="0">
                    <a:solidFill>
                      <a:schemeClr val="bg1"/>
                    </a:solidFill>
                  </a:rPr>
                  <a:t>[Kieferova, Scherer, Berry 2019]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1B966-9A3C-B744-9C85-ED982A714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8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3A4A-1FF8-7A42-B1C8-2CD032A5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Qubitization</a:t>
            </a:r>
            <a:r>
              <a:rPr lang="en-US" dirty="0">
                <a:solidFill>
                  <a:schemeClr val="bg1"/>
                </a:solidFill>
              </a:rPr>
              <a:t> and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29D66-8505-6345-9D34-10ED5A60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Systematic approach to implementing matrix functions using signal processing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👍</a:t>
            </a:r>
            <a:r>
              <a:rPr lang="en-US" dirty="0">
                <a:solidFill>
                  <a:schemeClr val="bg1"/>
                </a:solidFill>
              </a:rPr>
              <a:t> Optimal complexity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👍 Reasonable number of gates for small instances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👎 Complex approach, extensive classical precomputation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ADAB0-CEA0-5948-8ABE-070A5CC9DE87}"/>
              </a:ext>
            </a:extLst>
          </p:cNvPr>
          <p:cNvSpPr/>
          <p:nvPr/>
        </p:nvSpPr>
        <p:spPr>
          <a:xfrm>
            <a:off x="838200" y="5807631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[Low &amp; Chuang 2016, Low &amp; Chuang 2017, </a:t>
            </a:r>
            <a:r>
              <a:rPr lang="en-AU" dirty="0" err="1">
                <a:solidFill>
                  <a:schemeClr val="bg1"/>
                </a:solidFill>
              </a:rPr>
              <a:t>Gilyén</a:t>
            </a:r>
            <a:r>
              <a:rPr lang="en-AU" dirty="0">
                <a:solidFill>
                  <a:schemeClr val="bg1"/>
                </a:solidFill>
              </a:rPr>
              <a:t> et al. 2019,…]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A60E-EE64-8548-860A-785AC7612901}"/>
              </a:ext>
            </a:extLst>
          </p:cNvPr>
          <p:cNvCxnSpPr>
            <a:cxnSpLocks/>
          </p:cNvCxnSpPr>
          <p:nvPr/>
        </p:nvCxnSpPr>
        <p:spPr>
          <a:xfrm>
            <a:off x="3580636" y="2890396"/>
            <a:ext cx="24266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76C664-D911-EC48-AFA0-3A3CC40DB39E}"/>
              </a:ext>
            </a:extLst>
          </p:cNvPr>
          <p:cNvCxnSpPr>
            <a:cxnSpLocks/>
          </p:cNvCxnSpPr>
          <p:nvPr/>
        </p:nvCxnSpPr>
        <p:spPr>
          <a:xfrm>
            <a:off x="3580636" y="3484756"/>
            <a:ext cx="24266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9F58DE1-00E9-E949-A020-0BC8524B0F88}"/>
              </a:ext>
            </a:extLst>
          </p:cNvPr>
          <p:cNvSpPr/>
          <p:nvPr/>
        </p:nvSpPr>
        <p:spPr>
          <a:xfrm>
            <a:off x="4816056" y="3172527"/>
            <a:ext cx="685800" cy="624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325FB9-DA18-224C-B0C2-F11E8D676E57}"/>
              </a:ext>
            </a:extLst>
          </p:cNvPr>
          <p:cNvCxnSpPr>
            <a:cxnSpLocks/>
          </p:cNvCxnSpPr>
          <p:nvPr/>
        </p:nvCxnSpPr>
        <p:spPr>
          <a:xfrm flipV="1">
            <a:off x="5155761" y="2890396"/>
            <a:ext cx="0" cy="259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29D9F51-97B0-4E40-AA39-D3B5020F2BAF}"/>
              </a:ext>
            </a:extLst>
          </p:cNvPr>
          <p:cNvSpPr/>
          <p:nvPr/>
        </p:nvSpPr>
        <p:spPr>
          <a:xfrm>
            <a:off x="5088891" y="2810387"/>
            <a:ext cx="131039" cy="1295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B22D0E-24FA-2B41-8A6C-AC2E25EE68DD}"/>
              </a:ext>
            </a:extLst>
          </p:cNvPr>
          <p:cNvSpPr/>
          <p:nvPr/>
        </p:nvSpPr>
        <p:spPr>
          <a:xfrm>
            <a:off x="3863066" y="2562737"/>
            <a:ext cx="685800" cy="624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5F0F3B-5D32-5E43-AAD7-E9103E5E7D72}"/>
                  </a:ext>
                </a:extLst>
              </p:cNvPr>
              <p:cNvSpPr/>
              <p:nvPr/>
            </p:nvSpPr>
            <p:spPr>
              <a:xfrm>
                <a:off x="2939136" y="2622173"/>
                <a:ext cx="3839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5F0F3B-5D32-5E43-AAD7-E9103E5E7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36" y="2622173"/>
                <a:ext cx="383905" cy="523220"/>
              </a:xfrm>
              <a:prstGeom prst="rect">
                <a:avLst/>
              </a:prstGeom>
              <a:blipFill>
                <a:blip r:embed="rId2"/>
                <a:stretch>
                  <a:fillRect l="-131250" t="-130233" r="-165625" b="-19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B2964B2-CE91-1D49-800D-CF667FB8FB82}"/>
              </a:ext>
            </a:extLst>
          </p:cNvPr>
          <p:cNvSpPr txBox="1"/>
          <p:nvPr/>
        </p:nvSpPr>
        <p:spPr>
          <a:xfrm>
            <a:off x="4928075" y="3174087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3BD88-B688-1A49-BAB8-C567A1F55E65}"/>
              </a:ext>
            </a:extLst>
          </p:cNvPr>
          <p:cNvSpPr txBox="1"/>
          <p:nvPr/>
        </p:nvSpPr>
        <p:spPr>
          <a:xfrm>
            <a:off x="3998599" y="2551159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6D1FD76-C030-6449-806E-8D1DF19B02C9}"/>
                  </a:ext>
                </a:extLst>
              </p:cNvPr>
              <p:cNvSpPr/>
              <p:nvPr/>
            </p:nvSpPr>
            <p:spPr>
              <a:xfrm>
                <a:off x="2701847" y="3184849"/>
                <a:ext cx="3839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6D1FD76-C030-6449-806E-8D1DF19B0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847" y="3184849"/>
                <a:ext cx="383905" cy="523220"/>
              </a:xfrm>
              <a:prstGeom prst="rect">
                <a:avLst/>
              </a:prstGeom>
              <a:blipFill>
                <a:blip r:embed="rId3"/>
                <a:stretch>
                  <a:fillRect l="-138710" t="-135714" r="-229032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9724D0-DE98-114F-A86C-62F5F1ED9C53}"/>
                  </a:ext>
                </a:extLst>
              </p:cNvPr>
              <p:cNvSpPr/>
              <p:nvPr/>
            </p:nvSpPr>
            <p:spPr>
              <a:xfrm>
                <a:off x="6097745" y="3184849"/>
                <a:ext cx="3839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9724D0-DE98-114F-A86C-62F5F1ED9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45" y="3184849"/>
                <a:ext cx="383905" cy="523220"/>
              </a:xfrm>
              <a:prstGeom prst="rect">
                <a:avLst/>
              </a:prstGeom>
              <a:blipFill>
                <a:blip r:embed="rId4"/>
                <a:stretch>
                  <a:fillRect l="-143333" t="-135714" r="-236667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285CA73-F6FE-CC46-BC21-F613934A3419}"/>
                  </a:ext>
                </a:extLst>
              </p:cNvPr>
              <p:cNvSpPr/>
              <p:nvPr/>
            </p:nvSpPr>
            <p:spPr>
              <a:xfrm>
                <a:off x="5658642" y="2603257"/>
                <a:ext cx="3021592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sSup>
                        <m:sSup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285CA73-F6FE-CC46-BC21-F613934A3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42" y="2603257"/>
                <a:ext cx="3021592" cy="542136"/>
              </a:xfrm>
              <a:prstGeom prst="rect">
                <a:avLst/>
              </a:prstGeom>
              <a:blipFill>
                <a:blip r:embed="rId5"/>
                <a:stretch>
                  <a:fillRect l="-4622" t="-122727" r="-1261" b="-19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85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5459-9CBC-DB47-B7BE-209B018A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How to choose the right algorithm?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651C7-900B-5E48-8F48-D1266941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977" y="1942722"/>
            <a:ext cx="5239607" cy="42884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FBA6-AFA6-FE47-A1FF-F25F0A51F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Number of gates for a specific instance vs. complexity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Optimized to a specific Hamiltonian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Provable vs. empirical runtime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Required precision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Ease of implementation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1B5B9-8392-6042-B0DB-9800C83ADD57}"/>
              </a:ext>
            </a:extLst>
          </p:cNvPr>
          <p:cNvSpPr txBox="1"/>
          <p:nvPr/>
        </p:nvSpPr>
        <p:spPr>
          <a:xfrm>
            <a:off x="9036423" y="6154734"/>
            <a:ext cx="192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[Childs et al. 2018]</a:t>
            </a:r>
          </a:p>
        </p:txBody>
      </p:sp>
    </p:spTree>
    <p:extLst>
      <p:ext uri="{BB962C8B-B14F-4D97-AF65-F5344CB8AC3E}">
        <p14:creationId xmlns:p14="http://schemas.microsoft.com/office/powerpoint/2010/main" val="40773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3E75-AB26-4046-A22A-B19A3C69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and Outlook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A1F3411-A4FF-A74B-96C2-551002DC860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905295"/>
              </p:ext>
            </p:extLst>
          </p:nvPr>
        </p:nvGraphicFramePr>
        <p:xfrm>
          <a:off x="838201" y="1825625"/>
          <a:ext cx="5257800" cy="344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6ACC99-A92A-A644-B864-7A6A5F52F559}"/>
              </a:ext>
            </a:extLst>
          </p:cNvPr>
          <p:cNvSpPr/>
          <p:nvPr/>
        </p:nvSpPr>
        <p:spPr>
          <a:xfrm>
            <a:off x="6095999" y="1610471"/>
            <a:ext cx="47423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Better understanding of the computational difficulty of Hamiltonian simulation.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Lowering resource estimates.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Applications of Hamiltonian simulations in other areas.</a:t>
            </a:r>
          </a:p>
        </p:txBody>
      </p:sp>
    </p:spTree>
    <p:extLst>
      <p:ext uri="{BB962C8B-B14F-4D97-AF65-F5344CB8AC3E}">
        <p14:creationId xmlns:p14="http://schemas.microsoft.com/office/powerpoint/2010/main" val="41916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extLst>
              <a:ext uri="{FF2B5EF4-FFF2-40B4-BE49-F238E27FC236}">
                <a16:creationId xmlns:a16="http://schemas.microsoft.com/office/drawing/2014/main" id="{A6A04DD0-4ADF-0847-8B18-32D2483622C9}"/>
              </a:ext>
            </a:extLst>
          </p:cNvPr>
          <p:cNvSpPr/>
          <p:nvPr/>
        </p:nvSpPr>
        <p:spPr>
          <a:xfrm rot="5400000">
            <a:off x="4655820" y="-4662219"/>
            <a:ext cx="2880360" cy="1219200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57F0E9F9-3A82-8C4B-82BE-A0443BCE868B}"/>
              </a:ext>
            </a:extLst>
          </p:cNvPr>
          <p:cNvSpPr/>
          <p:nvPr/>
        </p:nvSpPr>
        <p:spPr>
          <a:xfrm rot="16200000">
            <a:off x="4511039" y="-822961"/>
            <a:ext cx="3169921" cy="1219200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B29F0-E88B-534B-B507-63B9A74DFB27}"/>
              </a:ext>
            </a:extLst>
          </p:cNvPr>
          <p:cNvSpPr txBox="1"/>
          <p:nvPr/>
        </p:nvSpPr>
        <p:spPr>
          <a:xfrm>
            <a:off x="2628633" y="4955441"/>
            <a:ext cx="71844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fabrication, control, engineering, </a:t>
            </a:r>
          </a:p>
          <a:p>
            <a:r>
              <a:rPr lang="en-US" sz="4000" dirty="0">
                <a:solidFill>
                  <a:schemeClr val="bg1"/>
                </a:solidFill>
              </a:rPr>
              <a:t>connectivity, scaling…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7751A-1536-6E43-9C34-4BA17EC771CD}"/>
              </a:ext>
            </a:extLst>
          </p:cNvPr>
          <p:cNvSpPr txBox="1"/>
          <p:nvPr/>
        </p:nvSpPr>
        <p:spPr>
          <a:xfrm>
            <a:off x="469138" y="426720"/>
            <a:ext cx="11591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architecture, error correction, complexity, algorithms…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419E2-01EE-F145-A9E0-7E0CF95C1EA2}"/>
              </a:ext>
            </a:extLst>
          </p:cNvPr>
          <p:cNvSpPr txBox="1"/>
          <p:nvPr/>
        </p:nvSpPr>
        <p:spPr>
          <a:xfrm>
            <a:off x="3577995" y="2922657"/>
            <a:ext cx="528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29955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811A4-9E92-014E-82BE-85E2232F9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527A0DF-8E51-45C3-95C0-9898A366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51" y="4440062"/>
            <a:ext cx="5271749" cy="124924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2019: Google demonstrated classical inferiority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DB03B-8F06-6B42-9967-530D4BC2B859}"/>
              </a:ext>
            </a:extLst>
          </p:cNvPr>
          <p:cNvSpPr/>
          <p:nvPr/>
        </p:nvSpPr>
        <p:spPr>
          <a:xfrm>
            <a:off x="7489750" y="5813773"/>
            <a:ext cx="399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More in Michael’s talk!</a:t>
            </a:r>
          </a:p>
        </p:txBody>
      </p:sp>
    </p:spTree>
    <p:extLst>
      <p:ext uri="{BB962C8B-B14F-4D97-AF65-F5344CB8AC3E}">
        <p14:creationId xmlns:p14="http://schemas.microsoft.com/office/powerpoint/2010/main" val="298448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C271-6AF3-7D4C-8721-96525348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9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What is the killer application of quantum computers?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977BE-61EB-5D44-A73D-8303194A4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7740"/>
            <a:ext cx="5041739" cy="367921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What are problems where quantum computers </a:t>
            </a:r>
            <a:r>
              <a:rPr lang="en-US" sz="3600" b="1" dirty="0">
                <a:solidFill>
                  <a:schemeClr val="bg1"/>
                </a:solidFill>
              </a:rPr>
              <a:t>eventually</a:t>
            </a:r>
            <a:r>
              <a:rPr lang="en-US" sz="3600" dirty="0">
                <a:solidFill>
                  <a:schemeClr val="bg1"/>
                </a:solidFill>
              </a:rPr>
              <a:t> outperform classical computers?</a:t>
            </a:r>
            <a:r>
              <a:rPr lang="en-US" sz="3600" baseline="30000" dirty="0">
                <a:solidFill>
                  <a:schemeClr val="bg1"/>
                </a:solidFill>
              </a:rPr>
              <a:t>*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7B3145-04C1-7344-B1E6-970B0AAF3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99" y="2097740"/>
            <a:ext cx="4906701" cy="367921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What problems can we solve more efficiently with 100/1000/10</a:t>
            </a:r>
            <a:r>
              <a:rPr lang="en-US" sz="3600" baseline="30000" dirty="0">
                <a:solidFill>
                  <a:schemeClr val="bg1"/>
                </a:solidFill>
              </a:rPr>
              <a:t>6</a:t>
            </a:r>
            <a:r>
              <a:rPr lang="en-US" sz="3600" dirty="0">
                <a:solidFill>
                  <a:schemeClr val="bg1"/>
                </a:solidFill>
              </a:rPr>
              <a:t> very good/logical qubits?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DE047-A5F0-2948-99B1-64F252DA3A8F}"/>
              </a:ext>
            </a:extLst>
          </p:cNvPr>
          <p:cNvSpPr txBox="1"/>
          <p:nvPr/>
        </p:nvSpPr>
        <p:spPr>
          <a:xfrm>
            <a:off x="838200" y="6088284"/>
            <a:ext cx="468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*Given some complexity theoretic assumptions </a:t>
            </a:r>
          </a:p>
        </p:txBody>
      </p:sp>
    </p:spTree>
    <p:extLst>
      <p:ext uri="{BB962C8B-B14F-4D97-AF65-F5344CB8AC3E}">
        <p14:creationId xmlns:p14="http://schemas.microsoft.com/office/powerpoint/2010/main" val="18192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491516"/>
              </p:ext>
            </p:extLst>
          </p:nvPr>
        </p:nvGraphicFramePr>
        <p:xfrm>
          <a:off x="809279" y="277436"/>
          <a:ext cx="8404169" cy="630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096000" y="3819885"/>
            <a:ext cx="1525499" cy="529999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Left Arrow 14"/>
          <p:cNvSpPr/>
          <p:nvPr/>
        </p:nvSpPr>
        <p:spPr>
          <a:xfrm rot="19960389">
            <a:off x="7745851" y="2695527"/>
            <a:ext cx="1451113" cy="894521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Theorists</a:t>
            </a:r>
          </a:p>
        </p:txBody>
      </p:sp>
      <p:sp>
        <p:nvSpPr>
          <p:cNvPr id="16" name="Right Arrow 15"/>
          <p:cNvSpPr/>
          <p:nvPr/>
        </p:nvSpPr>
        <p:spPr>
          <a:xfrm rot="20819172">
            <a:off x="2124738" y="3948287"/>
            <a:ext cx="2109665" cy="670022"/>
          </a:xfrm>
          <a:prstGeom prst="rightArrow">
            <a:avLst>
              <a:gd name="adj1" fmla="val 50000"/>
              <a:gd name="adj2" fmla="val 5334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Experimentalists</a:t>
            </a:r>
          </a:p>
        </p:txBody>
      </p:sp>
      <p:sp>
        <p:nvSpPr>
          <p:cNvPr id="13" name="Shape 274"/>
          <p:cNvSpPr/>
          <p:nvPr/>
        </p:nvSpPr>
        <p:spPr>
          <a:xfrm>
            <a:off x="1558530" y="1074693"/>
            <a:ext cx="4072126" cy="1933863"/>
          </a:xfrm>
          <a:prstGeom prst="rect">
            <a:avLst/>
          </a:prstGeom>
          <a:ln w="381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700"/>
            </a:pPr>
            <a:r>
              <a:rPr lang="en-US" sz="1700" b="1" dirty="0">
                <a:latin typeface="Helvetica Neue"/>
                <a:ea typeface="Helvetica Neue"/>
                <a:cs typeface="Helvetica Neue"/>
                <a:sym typeface="Helvetica Neue"/>
              </a:rPr>
              <a:t>When should we start using quantum computers</a:t>
            </a:r>
            <a:r>
              <a:rPr sz="1700" b="1" dirty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r>
              <a:rPr sz="1700" dirty="0"/>
              <a:t> </a:t>
            </a:r>
            <a:r>
              <a:rPr lang="en-AU" sz="1700" dirty="0"/>
              <a:t>WP1 works to</a:t>
            </a:r>
          </a:p>
          <a:p>
            <a:pPr algn="l">
              <a:defRPr sz="3700"/>
            </a:pPr>
            <a:r>
              <a:rPr lang="en-AU" sz="1700" dirty="0"/>
              <a:t>- discover new applications</a:t>
            </a:r>
            <a:endParaRPr sz="1700" dirty="0"/>
          </a:p>
          <a:p>
            <a:pPr algn="l">
              <a:buSzPct val="75000"/>
              <a:defRPr sz="3700"/>
            </a:pPr>
            <a:r>
              <a:rPr lang="en-AU" sz="1700" dirty="0"/>
              <a:t>- </a:t>
            </a:r>
            <a:r>
              <a:rPr sz="1700" dirty="0"/>
              <a:t>reduce </a:t>
            </a:r>
            <a:r>
              <a:rPr lang="en-AU" sz="1700" dirty="0"/>
              <a:t>their physical requirements</a:t>
            </a:r>
            <a:endParaRPr sz="1700" dirty="0"/>
          </a:p>
          <a:p>
            <a:pPr algn="l">
              <a:buSzPct val="75000"/>
              <a:defRPr sz="3700"/>
            </a:pPr>
            <a:r>
              <a:rPr lang="en-AU" sz="1700" dirty="0"/>
              <a:t>- </a:t>
            </a:r>
            <a:r>
              <a:rPr sz="1700" dirty="0"/>
              <a:t>understand the influence of errors</a:t>
            </a:r>
            <a:endParaRPr lang="en-AU" sz="1700" dirty="0"/>
          </a:p>
          <a:p>
            <a:pPr algn="l">
              <a:buSzPct val="75000"/>
              <a:defRPr sz="3700"/>
            </a:pPr>
            <a:r>
              <a:rPr lang="en-AU" sz="1700" dirty="0"/>
              <a:t>- </a:t>
            </a:r>
            <a:r>
              <a:rPr sz="1700" dirty="0"/>
              <a:t>mitigate errors</a:t>
            </a:r>
            <a:endParaRPr lang="en-AU" sz="1700" dirty="0"/>
          </a:p>
          <a:p>
            <a:pPr algn="l">
              <a:buSzPct val="75000"/>
              <a:defRPr sz="3700"/>
            </a:pPr>
            <a:r>
              <a:rPr lang="en-AU" sz="1700" dirty="0"/>
              <a:t>- optimize implementations</a:t>
            </a:r>
            <a:endParaRPr sz="1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824A1-2A09-B54C-8321-2B3FA640606D}"/>
              </a:ext>
            </a:extLst>
          </p:cNvPr>
          <p:cNvSpPr txBox="1"/>
          <p:nvPr/>
        </p:nvSpPr>
        <p:spPr>
          <a:xfrm>
            <a:off x="7723827" y="393740"/>
            <a:ext cx="29096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Quantum </a:t>
            </a:r>
          </a:p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advantage </a:t>
            </a:r>
          </a:p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10/main" val="100373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72C2A-7D83-B34A-B9FD-7091432AA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" r="1" b="1"/>
          <a:stretch/>
        </p:blipFill>
        <p:spPr>
          <a:xfrm>
            <a:off x="-1" y="1406657"/>
            <a:ext cx="12330953" cy="4227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6D401-3E27-F04D-ABFB-B37E41F9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313"/>
            <a:ext cx="105155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Natural application for quantum computing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0E55D-6CEA-624B-B91E-A9C6E7E7E556}"/>
              </a:ext>
            </a:extLst>
          </p:cNvPr>
          <p:cNvSpPr txBox="1"/>
          <p:nvPr/>
        </p:nvSpPr>
        <p:spPr>
          <a:xfrm>
            <a:off x="2362200" y="5730467"/>
            <a:ext cx="7956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dirty="0"/>
              <a:t>simulation of quantum dynamics</a:t>
            </a:r>
          </a:p>
        </p:txBody>
      </p:sp>
    </p:spTree>
    <p:extLst>
      <p:ext uri="{BB962C8B-B14F-4D97-AF65-F5344CB8AC3E}">
        <p14:creationId xmlns:p14="http://schemas.microsoft.com/office/powerpoint/2010/main" val="216422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F299-D92C-9243-8631-F7EC5AF8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 Hamiltonian simulation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85064-DD22-524A-96AE-124C2F340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Design a (logical) circuit U consisting of gates and Hamiltonian oracles that approximates the time evolution up to an error ϵ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𝑖𝐻𝑡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Hamiltonian oracle can represent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Access to matrix elements (H is sparse)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given.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85064-DD22-524A-96AE-124C2F340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b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5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>
            <a:extLst>
              <a:ext uri="{FF2B5EF4-FFF2-40B4-BE49-F238E27FC236}">
                <a16:creationId xmlns:a16="http://schemas.microsoft.com/office/drawing/2014/main" id="{D7EA3E1B-5472-4151-9117-FCF2238A3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8963" b="3982"/>
          <a:stretch/>
        </p:blipFill>
        <p:spPr>
          <a:xfrm>
            <a:off x="-1514" y="0"/>
            <a:ext cx="12191979" cy="68579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00C844A-2446-5C4F-B1D3-AAB3DE34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Why so abstract?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8FE8D-2D1F-F54F-BC5E-09A609831D52}"/>
              </a:ext>
            </a:extLst>
          </p:cNvPr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Simulation quantum dynamics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Implementation of adiabatic computation (optimization)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Subroutine for energy estimation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Techniques for linear systems, differential equations, machine learning…</a:t>
            </a:r>
          </a:p>
        </p:txBody>
      </p:sp>
    </p:spTree>
    <p:extLst>
      <p:ext uri="{BB962C8B-B14F-4D97-AF65-F5344CB8AC3E}">
        <p14:creationId xmlns:p14="http://schemas.microsoft.com/office/powerpoint/2010/main" val="3139528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7E4E-F33E-EA4F-A8D4-81704DD2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Ground state energy computation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AFCC0C-66F8-CF40-9142-EE7D06B0287C}"/>
              </a:ext>
            </a:extLst>
          </p:cNvPr>
          <p:cNvGrpSpPr/>
          <p:nvPr/>
        </p:nvGrpSpPr>
        <p:grpSpPr>
          <a:xfrm>
            <a:off x="1091908" y="2334365"/>
            <a:ext cx="10008183" cy="4129057"/>
            <a:chOff x="598862" y="2704051"/>
            <a:chExt cx="7933859" cy="321525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8B5EAC4-AFF8-BB4A-8F2E-4E54160943FB}"/>
                </a:ext>
              </a:extLst>
            </p:cNvPr>
            <p:cNvSpPr/>
            <p:nvPr/>
          </p:nvSpPr>
          <p:spPr>
            <a:xfrm>
              <a:off x="598862" y="3327430"/>
              <a:ext cx="1395635" cy="955138"/>
            </a:xfrm>
            <a:custGeom>
              <a:avLst/>
              <a:gdLst>
                <a:gd name="connsiteX0" fmla="*/ 0 w 1395635"/>
                <a:gd name="connsiteY0" fmla="*/ 95514 h 955138"/>
                <a:gd name="connsiteX1" fmla="*/ 95514 w 1395635"/>
                <a:gd name="connsiteY1" fmla="*/ 0 h 955138"/>
                <a:gd name="connsiteX2" fmla="*/ 1300121 w 1395635"/>
                <a:gd name="connsiteY2" fmla="*/ 0 h 955138"/>
                <a:gd name="connsiteX3" fmla="*/ 1395635 w 1395635"/>
                <a:gd name="connsiteY3" fmla="*/ 95514 h 955138"/>
                <a:gd name="connsiteX4" fmla="*/ 1395635 w 1395635"/>
                <a:gd name="connsiteY4" fmla="*/ 859624 h 955138"/>
                <a:gd name="connsiteX5" fmla="*/ 1300121 w 1395635"/>
                <a:gd name="connsiteY5" fmla="*/ 955138 h 955138"/>
                <a:gd name="connsiteX6" fmla="*/ 95514 w 1395635"/>
                <a:gd name="connsiteY6" fmla="*/ 955138 h 955138"/>
                <a:gd name="connsiteX7" fmla="*/ 0 w 1395635"/>
                <a:gd name="connsiteY7" fmla="*/ 859624 h 955138"/>
                <a:gd name="connsiteX8" fmla="*/ 0 w 1395635"/>
                <a:gd name="connsiteY8" fmla="*/ 95514 h 95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635" h="955138">
                  <a:moveTo>
                    <a:pt x="0" y="95514"/>
                  </a:moveTo>
                  <a:cubicBezTo>
                    <a:pt x="0" y="42763"/>
                    <a:pt x="42763" y="0"/>
                    <a:pt x="95514" y="0"/>
                  </a:cubicBezTo>
                  <a:lnTo>
                    <a:pt x="1300121" y="0"/>
                  </a:lnTo>
                  <a:cubicBezTo>
                    <a:pt x="1352872" y="0"/>
                    <a:pt x="1395635" y="42763"/>
                    <a:pt x="1395635" y="95514"/>
                  </a:cubicBezTo>
                  <a:lnTo>
                    <a:pt x="1395635" y="859624"/>
                  </a:lnTo>
                  <a:cubicBezTo>
                    <a:pt x="1395635" y="912375"/>
                    <a:pt x="1352872" y="955138"/>
                    <a:pt x="1300121" y="955138"/>
                  </a:cubicBezTo>
                  <a:lnTo>
                    <a:pt x="95514" y="955138"/>
                  </a:lnTo>
                  <a:cubicBezTo>
                    <a:pt x="42763" y="955138"/>
                    <a:pt x="0" y="912375"/>
                    <a:pt x="0" y="859624"/>
                  </a:cubicBezTo>
                  <a:lnTo>
                    <a:pt x="0" y="95514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555" tIns="96555" rIns="96555" bIns="965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/>
                <a:t>Prepare an ansatz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A52C6E6-78BD-3B4C-AF14-CBF9ECC8DAEA}"/>
                </a:ext>
              </a:extLst>
            </p:cNvPr>
            <p:cNvSpPr/>
            <p:nvPr/>
          </p:nvSpPr>
          <p:spPr>
            <a:xfrm>
              <a:off x="2134061" y="3631941"/>
              <a:ext cx="295874" cy="346117"/>
            </a:xfrm>
            <a:custGeom>
              <a:avLst/>
              <a:gdLst>
                <a:gd name="connsiteX0" fmla="*/ 0 w 295874"/>
                <a:gd name="connsiteY0" fmla="*/ 69223 h 346117"/>
                <a:gd name="connsiteX1" fmla="*/ 147937 w 295874"/>
                <a:gd name="connsiteY1" fmla="*/ 69223 h 346117"/>
                <a:gd name="connsiteX2" fmla="*/ 147937 w 295874"/>
                <a:gd name="connsiteY2" fmla="*/ 0 h 346117"/>
                <a:gd name="connsiteX3" fmla="*/ 295874 w 295874"/>
                <a:gd name="connsiteY3" fmla="*/ 173059 h 346117"/>
                <a:gd name="connsiteX4" fmla="*/ 147937 w 295874"/>
                <a:gd name="connsiteY4" fmla="*/ 346117 h 346117"/>
                <a:gd name="connsiteX5" fmla="*/ 147937 w 295874"/>
                <a:gd name="connsiteY5" fmla="*/ 276894 h 346117"/>
                <a:gd name="connsiteX6" fmla="*/ 0 w 295874"/>
                <a:gd name="connsiteY6" fmla="*/ 276894 h 346117"/>
                <a:gd name="connsiteX7" fmla="*/ 0 w 295874"/>
                <a:gd name="connsiteY7" fmla="*/ 69223 h 34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874" h="346117">
                  <a:moveTo>
                    <a:pt x="0" y="69223"/>
                  </a:moveTo>
                  <a:lnTo>
                    <a:pt x="147937" y="69223"/>
                  </a:lnTo>
                  <a:lnTo>
                    <a:pt x="147937" y="0"/>
                  </a:lnTo>
                  <a:lnTo>
                    <a:pt x="295874" y="173059"/>
                  </a:lnTo>
                  <a:lnTo>
                    <a:pt x="147937" y="346117"/>
                  </a:lnTo>
                  <a:lnTo>
                    <a:pt x="147937" y="276894"/>
                  </a:lnTo>
                  <a:lnTo>
                    <a:pt x="0" y="276894"/>
                  </a:lnTo>
                  <a:lnTo>
                    <a:pt x="0" y="69223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9223" rIns="88762" bIns="6922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A5B6254-029D-2643-8D0D-36C96C40E25E}"/>
                </a:ext>
              </a:extLst>
            </p:cNvPr>
            <p:cNvSpPr/>
            <p:nvPr/>
          </p:nvSpPr>
          <p:spPr>
            <a:xfrm>
              <a:off x="2552752" y="3327430"/>
              <a:ext cx="1395635" cy="955138"/>
            </a:xfrm>
            <a:custGeom>
              <a:avLst/>
              <a:gdLst>
                <a:gd name="connsiteX0" fmla="*/ 0 w 1395635"/>
                <a:gd name="connsiteY0" fmla="*/ 95514 h 955138"/>
                <a:gd name="connsiteX1" fmla="*/ 95514 w 1395635"/>
                <a:gd name="connsiteY1" fmla="*/ 0 h 955138"/>
                <a:gd name="connsiteX2" fmla="*/ 1300121 w 1395635"/>
                <a:gd name="connsiteY2" fmla="*/ 0 h 955138"/>
                <a:gd name="connsiteX3" fmla="*/ 1395635 w 1395635"/>
                <a:gd name="connsiteY3" fmla="*/ 95514 h 955138"/>
                <a:gd name="connsiteX4" fmla="*/ 1395635 w 1395635"/>
                <a:gd name="connsiteY4" fmla="*/ 859624 h 955138"/>
                <a:gd name="connsiteX5" fmla="*/ 1300121 w 1395635"/>
                <a:gd name="connsiteY5" fmla="*/ 955138 h 955138"/>
                <a:gd name="connsiteX6" fmla="*/ 95514 w 1395635"/>
                <a:gd name="connsiteY6" fmla="*/ 955138 h 955138"/>
                <a:gd name="connsiteX7" fmla="*/ 0 w 1395635"/>
                <a:gd name="connsiteY7" fmla="*/ 859624 h 955138"/>
                <a:gd name="connsiteX8" fmla="*/ 0 w 1395635"/>
                <a:gd name="connsiteY8" fmla="*/ 95514 h 95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635" h="955138">
                  <a:moveTo>
                    <a:pt x="0" y="95514"/>
                  </a:moveTo>
                  <a:cubicBezTo>
                    <a:pt x="0" y="42763"/>
                    <a:pt x="42763" y="0"/>
                    <a:pt x="95514" y="0"/>
                  </a:cubicBezTo>
                  <a:lnTo>
                    <a:pt x="1300121" y="0"/>
                  </a:lnTo>
                  <a:cubicBezTo>
                    <a:pt x="1352872" y="0"/>
                    <a:pt x="1395635" y="42763"/>
                    <a:pt x="1395635" y="95514"/>
                  </a:cubicBezTo>
                  <a:lnTo>
                    <a:pt x="1395635" y="859624"/>
                  </a:lnTo>
                  <a:cubicBezTo>
                    <a:pt x="1395635" y="912375"/>
                    <a:pt x="1352872" y="955138"/>
                    <a:pt x="1300121" y="955138"/>
                  </a:cubicBezTo>
                  <a:lnTo>
                    <a:pt x="95514" y="955138"/>
                  </a:lnTo>
                  <a:cubicBezTo>
                    <a:pt x="42763" y="955138"/>
                    <a:pt x="0" y="912375"/>
                    <a:pt x="0" y="859624"/>
                  </a:cubicBezTo>
                  <a:lnTo>
                    <a:pt x="0" y="95514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555" tIns="96555" rIns="96555" bIns="965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/>
                <a:t>A version of phase estimation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3A417AE-FFBB-B449-A62D-E8381E5F8B7F}"/>
                </a:ext>
              </a:extLst>
            </p:cNvPr>
            <p:cNvSpPr/>
            <p:nvPr/>
          </p:nvSpPr>
          <p:spPr>
            <a:xfrm>
              <a:off x="4087951" y="3631941"/>
              <a:ext cx="295874" cy="346117"/>
            </a:xfrm>
            <a:custGeom>
              <a:avLst/>
              <a:gdLst>
                <a:gd name="connsiteX0" fmla="*/ 0 w 295874"/>
                <a:gd name="connsiteY0" fmla="*/ 69223 h 346117"/>
                <a:gd name="connsiteX1" fmla="*/ 147937 w 295874"/>
                <a:gd name="connsiteY1" fmla="*/ 69223 h 346117"/>
                <a:gd name="connsiteX2" fmla="*/ 147937 w 295874"/>
                <a:gd name="connsiteY2" fmla="*/ 0 h 346117"/>
                <a:gd name="connsiteX3" fmla="*/ 295874 w 295874"/>
                <a:gd name="connsiteY3" fmla="*/ 173059 h 346117"/>
                <a:gd name="connsiteX4" fmla="*/ 147937 w 295874"/>
                <a:gd name="connsiteY4" fmla="*/ 346117 h 346117"/>
                <a:gd name="connsiteX5" fmla="*/ 147937 w 295874"/>
                <a:gd name="connsiteY5" fmla="*/ 276894 h 346117"/>
                <a:gd name="connsiteX6" fmla="*/ 0 w 295874"/>
                <a:gd name="connsiteY6" fmla="*/ 276894 h 346117"/>
                <a:gd name="connsiteX7" fmla="*/ 0 w 295874"/>
                <a:gd name="connsiteY7" fmla="*/ 69223 h 34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874" h="346117">
                  <a:moveTo>
                    <a:pt x="0" y="69223"/>
                  </a:moveTo>
                  <a:lnTo>
                    <a:pt x="147937" y="69223"/>
                  </a:lnTo>
                  <a:lnTo>
                    <a:pt x="147937" y="0"/>
                  </a:lnTo>
                  <a:lnTo>
                    <a:pt x="295874" y="173059"/>
                  </a:lnTo>
                  <a:lnTo>
                    <a:pt x="147937" y="346117"/>
                  </a:lnTo>
                  <a:lnTo>
                    <a:pt x="147937" y="276894"/>
                  </a:lnTo>
                  <a:lnTo>
                    <a:pt x="0" y="276894"/>
                  </a:lnTo>
                  <a:lnTo>
                    <a:pt x="0" y="69223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9223" rIns="88762" bIns="6922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6971C8-2412-AE40-AF8A-79FC3EB66961}"/>
                </a:ext>
              </a:extLst>
            </p:cNvPr>
            <p:cNvSpPr/>
            <p:nvPr/>
          </p:nvSpPr>
          <p:spPr>
            <a:xfrm>
              <a:off x="4506642" y="3327430"/>
              <a:ext cx="1395635" cy="955138"/>
            </a:xfrm>
            <a:custGeom>
              <a:avLst/>
              <a:gdLst>
                <a:gd name="connsiteX0" fmla="*/ 0 w 1395635"/>
                <a:gd name="connsiteY0" fmla="*/ 95514 h 955138"/>
                <a:gd name="connsiteX1" fmla="*/ 95514 w 1395635"/>
                <a:gd name="connsiteY1" fmla="*/ 0 h 955138"/>
                <a:gd name="connsiteX2" fmla="*/ 1300121 w 1395635"/>
                <a:gd name="connsiteY2" fmla="*/ 0 h 955138"/>
                <a:gd name="connsiteX3" fmla="*/ 1395635 w 1395635"/>
                <a:gd name="connsiteY3" fmla="*/ 95514 h 955138"/>
                <a:gd name="connsiteX4" fmla="*/ 1395635 w 1395635"/>
                <a:gd name="connsiteY4" fmla="*/ 859624 h 955138"/>
                <a:gd name="connsiteX5" fmla="*/ 1300121 w 1395635"/>
                <a:gd name="connsiteY5" fmla="*/ 955138 h 955138"/>
                <a:gd name="connsiteX6" fmla="*/ 95514 w 1395635"/>
                <a:gd name="connsiteY6" fmla="*/ 955138 h 955138"/>
                <a:gd name="connsiteX7" fmla="*/ 0 w 1395635"/>
                <a:gd name="connsiteY7" fmla="*/ 859624 h 955138"/>
                <a:gd name="connsiteX8" fmla="*/ 0 w 1395635"/>
                <a:gd name="connsiteY8" fmla="*/ 95514 h 95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635" h="955138">
                  <a:moveTo>
                    <a:pt x="0" y="95514"/>
                  </a:moveTo>
                  <a:cubicBezTo>
                    <a:pt x="0" y="42763"/>
                    <a:pt x="42763" y="0"/>
                    <a:pt x="95514" y="0"/>
                  </a:cubicBezTo>
                  <a:lnTo>
                    <a:pt x="1300121" y="0"/>
                  </a:lnTo>
                  <a:cubicBezTo>
                    <a:pt x="1352872" y="0"/>
                    <a:pt x="1395635" y="42763"/>
                    <a:pt x="1395635" y="95514"/>
                  </a:cubicBezTo>
                  <a:lnTo>
                    <a:pt x="1395635" y="859624"/>
                  </a:lnTo>
                  <a:cubicBezTo>
                    <a:pt x="1395635" y="912375"/>
                    <a:pt x="1352872" y="955138"/>
                    <a:pt x="1300121" y="955138"/>
                  </a:cubicBezTo>
                  <a:lnTo>
                    <a:pt x="95514" y="955138"/>
                  </a:lnTo>
                  <a:cubicBezTo>
                    <a:pt x="42763" y="955138"/>
                    <a:pt x="0" y="912375"/>
                    <a:pt x="0" y="859624"/>
                  </a:cubicBezTo>
                  <a:lnTo>
                    <a:pt x="0" y="95514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555" tIns="96555" rIns="96555" bIns="96555" numCol="1" spcCol="1270" anchor="ctr" anchorCtr="0">
              <a:noAutofit/>
            </a:bodyPr>
            <a:lstStyle/>
            <a:p>
              <a:r>
                <a:rPr lang="en-AU" dirty="0"/>
                <a:t>Did we obtain a</a:t>
              </a:r>
            </a:p>
            <a:p>
              <a:r>
                <a:rPr lang="en-AU" dirty="0"/>
                <a:t>satisfying energy</a:t>
              </a:r>
            </a:p>
            <a:p>
              <a:r>
                <a:rPr lang="en-AU" dirty="0"/>
                <a:t>estimate?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0B7B3E-318E-2D43-AB93-79BB5BADE9C0}"/>
                </a:ext>
              </a:extLst>
            </p:cNvPr>
            <p:cNvSpPr/>
            <p:nvPr/>
          </p:nvSpPr>
          <p:spPr>
            <a:xfrm>
              <a:off x="6041840" y="3631941"/>
              <a:ext cx="998595" cy="346117"/>
            </a:xfrm>
            <a:custGeom>
              <a:avLst/>
              <a:gdLst>
                <a:gd name="connsiteX0" fmla="*/ 0 w 295874"/>
                <a:gd name="connsiteY0" fmla="*/ 69223 h 346117"/>
                <a:gd name="connsiteX1" fmla="*/ 147937 w 295874"/>
                <a:gd name="connsiteY1" fmla="*/ 69223 h 346117"/>
                <a:gd name="connsiteX2" fmla="*/ 147937 w 295874"/>
                <a:gd name="connsiteY2" fmla="*/ 0 h 346117"/>
                <a:gd name="connsiteX3" fmla="*/ 295874 w 295874"/>
                <a:gd name="connsiteY3" fmla="*/ 173059 h 346117"/>
                <a:gd name="connsiteX4" fmla="*/ 147937 w 295874"/>
                <a:gd name="connsiteY4" fmla="*/ 346117 h 346117"/>
                <a:gd name="connsiteX5" fmla="*/ 147937 w 295874"/>
                <a:gd name="connsiteY5" fmla="*/ 276894 h 346117"/>
                <a:gd name="connsiteX6" fmla="*/ 0 w 295874"/>
                <a:gd name="connsiteY6" fmla="*/ 276894 h 346117"/>
                <a:gd name="connsiteX7" fmla="*/ 0 w 295874"/>
                <a:gd name="connsiteY7" fmla="*/ 69223 h 34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874" h="346117">
                  <a:moveTo>
                    <a:pt x="0" y="69223"/>
                  </a:moveTo>
                  <a:lnTo>
                    <a:pt x="147937" y="69223"/>
                  </a:lnTo>
                  <a:lnTo>
                    <a:pt x="147937" y="0"/>
                  </a:lnTo>
                  <a:lnTo>
                    <a:pt x="295874" y="173059"/>
                  </a:lnTo>
                  <a:lnTo>
                    <a:pt x="147937" y="346117"/>
                  </a:lnTo>
                  <a:lnTo>
                    <a:pt x="147937" y="276894"/>
                  </a:lnTo>
                  <a:lnTo>
                    <a:pt x="0" y="276894"/>
                  </a:lnTo>
                  <a:lnTo>
                    <a:pt x="0" y="69223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9223" rIns="88762" bIns="6922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yes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5E9622F-5427-D647-9D38-7D2FA051F697}"/>
                </a:ext>
              </a:extLst>
            </p:cNvPr>
            <p:cNvSpPr/>
            <p:nvPr/>
          </p:nvSpPr>
          <p:spPr>
            <a:xfrm>
              <a:off x="7137086" y="3327430"/>
              <a:ext cx="1395635" cy="955138"/>
            </a:xfrm>
            <a:custGeom>
              <a:avLst/>
              <a:gdLst>
                <a:gd name="connsiteX0" fmla="*/ 0 w 1395635"/>
                <a:gd name="connsiteY0" fmla="*/ 95514 h 955138"/>
                <a:gd name="connsiteX1" fmla="*/ 95514 w 1395635"/>
                <a:gd name="connsiteY1" fmla="*/ 0 h 955138"/>
                <a:gd name="connsiteX2" fmla="*/ 1300121 w 1395635"/>
                <a:gd name="connsiteY2" fmla="*/ 0 h 955138"/>
                <a:gd name="connsiteX3" fmla="*/ 1395635 w 1395635"/>
                <a:gd name="connsiteY3" fmla="*/ 95514 h 955138"/>
                <a:gd name="connsiteX4" fmla="*/ 1395635 w 1395635"/>
                <a:gd name="connsiteY4" fmla="*/ 859624 h 955138"/>
                <a:gd name="connsiteX5" fmla="*/ 1300121 w 1395635"/>
                <a:gd name="connsiteY5" fmla="*/ 955138 h 955138"/>
                <a:gd name="connsiteX6" fmla="*/ 95514 w 1395635"/>
                <a:gd name="connsiteY6" fmla="*/ 955138 h 955138"/>
                <a:gd name="connsiteX7" fmla="*/ 0 w 1395635"/>
                <a:gd name="connsiteY7" fmla="*/ 859624 h 955138"/>
                <a:gd name="connsiteX8" fmla="*/ 0 w 1395635"/>
                <a:gd name="connsiteY8" fmla="*/ 95514 h 95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635" h="955138">
                  <a:moveTo>
                    <a:pt x="0" y="95514"/>
                  </a:moveTo>
                  <a:cubicBezTo>
                    <a:pt x="0" y="42763"/>
                    <a:pt x="42763" y="0"/>
                    <a:pt x="95514" y="0"/>
                  </a:cubicBezTo>
                  <a:lnTo>
                    <a:pt x="1300121" y="0"/>
                  </a:lnTo>
                  <a:cubicBezTo>
                    <a:pt x="1352872" y="0"/>
                    <a:pt x="1395635" y="42763"/>
                    <a:pt x="1395635" y="95514"/>
                  </a:cubicBezTo>
                  <a:lnTo>
                    <a:pt x="1395635" y="859624"/>
                  </a:lnTo>
                  <a:cubicBezTo>
                    <a:pt x="1395635" y="912375"/>
                    <a:pt x="1352872" y="955138"/>
                    <a:pt x="1300121" y="955138"/>
                  </a:cubicBezTo>
                  <a:lnTo>
                    <a:pt x="95514" y="955138"/>
                  </a:lnTo>
                  <a:cubicBezTo>
                    <a:pt x="42763" y="955138"/>
                    <a:pt x="0" y="912375"/>
                    <a:pt x="0" y="859624"/>
                  </a:cubicBezTo>
                  <a:lnTo>
                    <a:pt x="0" y="95514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555" tIns="96555" rIns="96555" bIns="965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/>
                <a:t>Output the energy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726C20-8F85-2A4F-A130-C5F3700216BB}"/>
                </a:ext>
              </a:extLst>
            </p:cNvPr>
            <p:cNvSpPr/>
            <p:nvPr/>
          </p:nvSpPr>
          <p:spPr>
            <a:xfrm>
              <a:off x="2552752" y="4964172"/>
              <a:ext cx="1395635" cy="955138"/>
            </a:xfrm>
            <a:custGeom>
              <a:avLst/>
              <a:gdLst>
                <a:gd name="connsiteX0" fmla="*/ 0 w 1395635"/>
                <a:gd name="connsiteY0" fmla="*/ 95514 h 955138"/>
                <a:gd name="connsiteX1" fmla="*/ 95514 w 1395635"/>
                <a:gd name="connsiteY1" fmla="*/ 0 h 955138"/>
                <a:gd name="connsiteX2" fmla="*/ 1300121 w 1395635"/>
                <a:gd name="connsiteY2" fmla="*/ 0 h 955138"/>
                <a:gd name="connsiteX3" fmla="*/ 1395635 w 1395635"/>
                <a:gd name="connsiteY3" fmla="*/ 95514 h 955138"/>
                <a:gd name="connsiteX4" fmla="*/ 1395635 w 1395635"/>
                <a:gd name="connsiteY4" fmla="*/ 859624 h 955138"/>
                <a:gd name="connsiteX5" fmla="*/ 1300121 w 1395635"/>
                <a:gd name="connsiteY5" fmla="*/ 955138 h 955138"/>
                <a:gd name="connsiteX6" fmla="*/ 95514 w 1395635"/>
                <a:gd name="connsiteY6" fmla="*/ 955138 h 955138"/>
                <a:gd name="connsiteX7" fmla="*/ 0 w 1395635"/>
                <a:gd name="connsiteY7" fmla="*/ 859624 h 955138"/>
                <a:gd name="connsiteX8" fmla="*/ 0 w 1395635"/>
                <a:gd name="connsiteY8" fmla="*/ 95514 h 95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635" h="955138">
                  <a:moveTo>
                    <a:pt x="0" y="95514"/>
                  </a:moveTo>
                  <a:cubicBezTo>
                    <a:pt x="0" y="42763"/>
                    <a:pt x="42763" y="0"/>
                    <a:pt x="95514" y="0"/>
                  </a:cubicBezTo>
                  <a:lnTo>
                    <a:pt x="1300121" y="0"/>
                  </a:lnTo>
                  <a:cubicBezTo>
                    <a:pt x="1352872" y="0"/>
                    <a:pt x="1395635" y="42763"/>
                    <a:pt x="1395635" y="95514"/>
                  </a:cubicBezTo>
                  <a:lnTo>
                    <a:pt x="1395635" y="859624"/>
                  </a:lnTo>
                  <a:cubicBezTo>
                    <a:pt x="1395635" y="912375"/>
                    <a:pt x="1352872" y="955138"/>
                    <a:pt x="1300121" y="955138"/>
                  </a:cubicBezTo>
                  <a:lnTo>
                    <a:pt x="95514" y="955138"/>
                  </a:lnTo>
                  <a:cubicBezTo>
                    <a:pt x="42763" y="955138"/>
                    <a:pt x="0" y="912375"/>
                    <a:pt x="0" y="859624"/>
                  </a:cubicBezTo>
                  <a:lnTo>
                    <a:pt x="0" y="95514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555" tIns="96555" rIns="96555" bIns="965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/>
                <a:t>Hamiltonian simulation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18CF74F-0DAD-D94B-89E9-33E851DE0FCF}"/>
                </a:ext>
              </a:extLst>
            </p:cNvPr>
            <p:cNvSpPr/>
            <p:nvPr/>
          </p:nvSpPr>
          <p:spPr>
            <a:xfrm rot="16200000">
              <a:off x="4865816" y="2794883"/>
              <a:ext cx="534025" cy="352361"/>
            </a:xfrm>
            <a:custGeom>
              <a:avLst/>
              <a:gdLst>
                <a:gd name="connsiteX0" fmla="*/ 0 w 295874"/>
                <a:gd name="connsiteY0" fmla="*/ 69223 h 346117"/>
                <a:gd name="connsiteX1" fmla="*/ 147937 w 295874"/>
                <a:gd name="connsiteY1" fmla="*/ 69223 h 346117"/>
                <a:gd name="connsiteX2" fmla="*/ 147937 w 295874"/>
                <a:gd name="connsiteY2" fmla="*/ 0 h 346117"/>
                <a:gd name="connsiteX3" fmla="*/ 295874 w 295874"/>
                <a:gd name="connsiteY3" fmla="*/ 173059 h 346117"/>
                <a:gd name="connsiteX4" fmla="*/ 147937 w 295874"/>
                <a:gd name="connsiteY4" fmla="*/ 346117 h 346117"/>
                <a:gd name="connsiteX5" fmla="*/ 147937 w 295874"/>
                <a:gd name="connsiteY5" fmla="*/ 276894 h 346117"/>
                <a:gd name="connsiteX6" fmla="*/ 0 w 295874"/>
                <a:gd name="connsiteY6" fmla="*/ 276894 h 346117"/>
                <a:gd name="connsiteX7" fmla="*/ 0 w 295874"/>
                <a:gd name="connsiteY7" fmla="*/ 69223 h 34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874" h="346117">
                  <a:moveTo>
                    <a:pt x="0" y="69223"/>
                  </a:moveTo>
                  <a:lnTo>
                    <a:pt x="147937" y="69223"/>
                  </a:lnTo>
                  <a:lnTo>
                    <a:pt x="147937" y="0"/>
                  </a:lnTo>
                  <a:lnTo>
                    <a:pt x="295874" y="173059"/>
                  </a:lnTo>
                  <a:lnTo>
                    <a:pt x="147937" y="346117"/>
                  </a:lnTo>
                  <a:lnTo>
                    <a:pt x="147937" y="276894"/>
                  </a:lnTo>
                  <a:lnTo>
                    <a:pt x="0" y="276894"/>
                  </a:lnTo>
                  <a:lnTo>
                    <a:pt x="0" y="69223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9223" rIns="88762" bIns="6922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dirty="0"/>
                <a:t>no</a:t>
              </a:r>
              <a:endParaRPr lang="en-GB" sz="1400" kern="1200" dirty="0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B2952755-67C5-A449-AA3D-A2299467F32B}"/>
              </a:ext>
            </a:extLst>
          </p:cNvPr>
          <p:cNvSpPr/>
          <p:nvPr/>
        </p:nvSpPr>
        <p:spPr>
          <a:xfrm rot="16200000">
            <a:off x="4257205" y="4626108"/>
            <a:ext cx="295874" cy="346117"/>
          </a:xfrm>
          <a:custGeom>
            <a:avLst/>
            <a:gdLst>
              <a:gd name="connsiteX0" fmla="*/ 0 w 295874"/>
              <a:gd name="connsiteY0" fmla="*/ 69223 h 346117"/>
              <a:gd name="connsiteX1" fmla="*/ 147937 w 295874"/>
              <a:gd name="connsiteY1" fmla="*/ 69223 h 346117"/>
              <a:gd name="connsiteX2" fmla="*/ 147937 w 295874"/>
              <a:gd name="connsiteY2" fmla="*/ 0 h 346117"/>
              <a:gd name="connsiteX3" fmla="*/ 295874 w 295874"/>
              <a:gd name="connsiteY3" fmla="*/ 173059 h 346117"/>
              <a:gd name="connsiteX4" fmla="*/ 147937 w 295874"/>
              <a:gd name="connsiteY4" fmla="*/ 346117 h 346117"/>
              <a:gd name="connsiteX5" fmla="*/ 147937 w 295874"/>
              <a:gd name="connsiteY5" fmla="*/ 276894 h 346117"/>
              <a:gd name="connsiteX6" fmla="*/ 0 w 295874"/>
              <a:gd name="connsiteY6" fmla="*/ 276894 h 346117"/>
              <a:gd name="connsiteX7" fmla="*/ 0 w 295874"/>
              <a:gd name="connsiteY7" fmla="*/ 69223 h 3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874" h="346117">
                <a:moveTo>
                  <a:pt x="0" y="69223"/>
                </a:moveTo>
                <a:lnTo>
                  <a:pt x="147937" y="69223"/>
                </a:lnTo>
                <a:lnTo>
                  <a:pt x="147937" y="0"/>
                </a:lnTo>
                <a:lnTo>
                  <a:pt x="295874" y="173059"/>
                </a:lnTo>
                <a:lnTo>
                  <a:pt x="147937" y="346117"/>
                </a:lnTo>
                <a:lnTo>
                  <a:pt x="147937" y="276894"/>
                </a:lnTo>
                <a:lnTo>
                  <a:pt x="0" y="276894"/>
                </a:lnTo>
                <a:lnTo>
                  <a:pt x="0" y="6922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9223" rIns="88762" bIns="6922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400" kern="1200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5D2AB5F-5C1C-9A4A-971C-984E59CF5314}"/>
              </a:ext>
            </a:extLst>
          </p:cNvPr>
          <p:cNvSpPr/>
          <p:nvPr/>
        </p:nvSpPr>
        <p:spPr>
          <a:xfrm flipH="1">
            <a:off x="2315007" y="2014213"/>
            <a:ext cx="4180270" cy="551796"/>
          </a:xfrm>
          <a:custGeom>
            <a:avLst/>
            <a:gdLst>
              <a:gd name="connsiteX0" fmla="*/ 0 w 295874"/>
              <a:gd name="connsiteY0" fmla="*/ 69223 h 346117"/>
              <a:gd name="connsiteX1" fmla="*/ 147937 w 295874"/>
              <a:gd name="connsiteY1" fmla="*/ 69223 h 346117"/>
              <a:gd name="connsiteX2" fmla="*/ 147937 w 295874"/>
              <a:gd name="connsiteY2" fmla="*/ 0 h 346117"/>
              <a:gd name="connsiteX3" fmla="*/ 295874 w 295874"/>
              <a:gd name="connsiteY3" fmla="*/ 173059 h 346117"/>
              <a:gd name="connsiteX4" fmla="*/ 147937 w 295874"/>
              <a:gd name="connsiteY4" fmla="*/ 346117 h 346117"/>
              <a:gd name="connsiteX5" fmla="*/ 147937 w 295874"/>
              <a:gd name="connsiteY5" fmla="*/ 276894 h 346117"/>
              <a:gd name="connsiteX6" fmla="*/ 0 w 295874"/>
              <a:gd name="connsiteY6" fmla="*/ 276894 h 346117"/>
              <a:gd name="connsiteX7" fmla="*/ 0 w 295874"/>
              <a:gd name="connsiteY7" fmla="*/ 69223 h 3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874" h="346117">
                <a:moveTo>
                  <a:pt x="0" y="69223"/>
                </a:moveTo>
                <a:lnTo>
                  <a:pt x="147937" y="69223"/>
                </a:lnTo>
                <a:lnTo>
                  <a:pt x="147937" y="0"/>
                </a:lnTo>
                <a:lnTo>
                  <a:pt x="295874" y="173059"/>
                </a:lnTo>
                <a:lnTo>
                  <a:pt x="147937" y="346117"/>
                </a:lnTo>
                <a:lnTo>
                  <a:pt x="147937" y="276894"/>
                </a:lnTo>
                <a:lnTo>
                  <a:pt x="0" y="276894"/>
                </a:lnTo>
                <a:lnTo>
                  <a:pt x="0" y="6922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9223" rIns="88762" bIns="6922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dirty="0"/>
              <a:t>              restart</a:t>
            </a:r>
            <a:endParaRPr lang="en-GB" sz="1600" kern="1200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84C5DE9-77B8-3345-8E68-A9335995B784}"/>
              </a:ext>
            </a:extLst>
          </p:cNvPr>
          <p:cNvSpPr/>
          <p:nvPr/>
        </p:nvSpPr>
        <p:spPr>
          <a:xfrm rot="5400000">
            <a:off x="1656096" y="2495802"/>
            <a:ext cx="685798" cy="444487"/>
          </a:xfrm>
          <a:custGeom>
            <a:avLst/>
            <a:gdLst>
              <a:gd name="connsiteX0" fmla="*/ 0 w 295874"/>
              <a:gd name="connsiteY0" fmla="*/ 69223 h 346117"/>
              <a:gd name="connsiteX1" fmla="*/ 147937 w 295874"/>
              <a:gd name="connsiteY1" fmla="*/ 69223 h 346117"/>
              <a:gd name="connsiteX2" fmla="*/ 147937 w 295874"/>
              <a:gd name="connsiteY2" fmla="*/ 0 h 346117"/>
              <a:gd name="connsiteX3" fmla="*/ 295874 w 295874"/>
              <a:gd name="connsiteY3" fmla="*/ 173059 h 346117"/>
              <a:gd name="connsiteX4" fmla="*/ 147937 w 295874"/>
              <a:gd name="connsiteY4" fmla="*/ 346117 h 346117"/>
              <a:gd name="connsiteX5" fmla="*/ 147937 w 295874"/>
              <a:gd name="connsiteY5" fmla="*/ 276894 h 346117"/>
              <a:gd name="connsiteX6" fmla="*/ 0 w 295874"/>
              <a:gd name="connsiteY6" fmla="*/ 276894 h 346117"/>
              <a:gd name="connsiteX7" fmla="*/ 0 w 295874"/>
              <a:gd name="connsiteY7" fmla="*/ 69223 h 3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874" h="346117">
                <a:moveTo>
                  <a:pt x="0" y="69223"/>
                </a:moveTo>
                <a:lnTo>
                  <a:pt x="147937" y="69223"/>
                </a:lnTo>
                <a:lnTo>
                  <a:pt x="147937" y="0"/>
                </a:lnTo>
                <a:lnTo>
                  <a:pt x="295874" y="173059"/>
                </a:lnTo>
                <a:lnTo>
                  <a:pt x="147937" y="346117"/>
                </a:lnTo>
                <a:lnTo>
                  <a:pt x="147937" y="276894"/>
                </a:lnTo>
                <a:lnTo>
                  <a:pt x="0" y="276894"/>
                </a:lnTo>
                <a:lnTo>
                  <a:pt x="0" y="6922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9223" rIns="88762" bIns="6922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400" kern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91B3FB-94FF-C64C-B38F-424520E6CA65}"/>
              </a:ext>
            </a:extLst>
          </p:cNvPr>
          <p:cNvSpPr txBox="1"/>
          <p:nvPr/>
        </p:nvSpPr>
        <p:spPr>
          <a:xfrm>
            <a:off x="6589045" y="5236828"/>
            <a:ext cx="4307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More about ground state energies in Michael’s talk!</a:t>
            </a:r>
          </a:p>
        </p:txBody>
      </p:sp>
    </p:spTree>
    <p:extLst>
      <p:ext uri="{BB962C8B-B14F-4D97-AF65-F5344CB8AC3E}">
        <p14:creationId xmlns:p14="http://schemas.microsoft.com/office/powerpoint/2010/main" val="326906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670</Words>
  <Application>Microsoft Macintosh PowerPoint</Application>
  <PresentationFormat>Widescreen</PresentationFormat>
  <Paragraphs>123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 Neue</vt:lpstr>
      <vt:lpstr>Office Theme</vt:lpstr>
      <vt:lpstr>Simulating Quantum Systems on a Digital Quantum Computer Maria (Marika) Kieferova</vt:lpstr>
      <vt:lpstr>PowerPoint Presentation</vt:lpstr>
      <vt:lpstr>PowerPoint Presentation</vt:lpstr>
      <vt:lpstr>What is the killer application of quantum computers?</vt:lpstr>
      <vt:lpstr>PowerPoint Presentation</vt:lpstr>
      <vt:lpstr>Natural application for quantum computing</vt:lpstr>
      <vt:lpstr>The Hamiltonian simulation problem</vt:lpstr>
      <vt:lpstr>Why so abstract?</vt:lpstr>
      <vt:lpstr>Ground state energy computation</vt:lpstr>
      <vt:lpstr>Efficient ansantz preparation for fermionic systems</vt:lpstr>
      <vt:lpstr>Product formulae (Trotterization)</vt:lpstr>
      <vt:lpstr>Linear combination of unitaries (LCU)</vt:lpstr>
      <vt:lpstr>Time-dependent Hamiltonians</vt:lpstr>
      <vt:lpstr>Qubitization and friends</vt:lpstr>
      <vt:lpstr>How to choose the right algorithm?</vt:lpstr>
      <vt:lpstr>Summary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Quantum Systems on a Digital Quantum Computer Maria (Marika) Kieferova</dc:title>
  <dc:creator>Marika Kieferova</dc:creator>
  <cp:lastModifiedBy>Marika Kieferova</cp:lastModifiedBy>
  <cp:revision>12</cp:revision>
  <dcterms:created xsi:type="dcterms:W3CDTF">2020-02-12T12:21:16Z</dcterms:created>
  <dcterms:modified xsi:type="dcterms:W3CDTF">2020-02-14T00:44:39Z</dcterms:modified>
</cp:coreProperties>
</file>