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</p:sldMasterIdLst>
  <p:notesMasterIdLst>
    <p:notesMasterId r:id="rId26"/>
  </p:notesMasterIdLst>
  <p:sldIdLst>
    <p:sldId id="536" r:id="rId2"/>
    <p:sldId id="541" r:id="rId3"/>
    <p:sldId id="545" r:id="rId4"/>
    <p:sldId id="542" r:id="rId5"/>
    <p:sldId id="540" r:id="rId6"/>
    <p:sldId id="558" r:id="rId7"/>
    <p:sldId id="559" r:id="rId8"/>
    <p:sldId id="539" r:id="rId9"/>
    <p:sldId id="546" r:id="rId10"/>
    <p:sldId id="552" r:id="rId11"/>
    <p:sldId id="535" r:id="rId12"/>
    <p:sldId id="560" r:id="rId13"/>
    <p:sldId id="553" r:id="rId14"/>
    <p:sldId id="258" r:id="rId15"/>
    <p:sldId id="272" r:id="rId16"/>
    <p:sldId id="259" r:id="rId17"/>
    <p:sldId id="273" r:id="rId18"/>
    <p:sldId id="537" r:id="rId19"/>
    <p:sldId id="274" r:id="rId20"/>
    <p:sldId id="261" r:id="rId21"/>
    <p:sldId id="269" r:id="rId22"/>
    <p:sldId id="538" r:id="rId23"/>
    <p:sldId id="554" r:id="rId24"/>
    <p:sldId id="55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ka Kieferova" initials="MK" lastIdx="1" clrIdx="0">
    <p:extLst>
      <p:ext uri="{19B8F6BF-5375-455C-9EA6-DF929625EA0E}">
        <p15:presenceInfo xmlns:p15="http://schemas.microsoft.com/office/powerpoint/2012/main" userId="S::maria.kieferova@uts.edu.au::119e3919-4522-4368-b0a3-45350190b312" providerId="AD"/>
      </p:ext>
    </p:extLst>
  </p:cmAuthor>
  <p:cmAuthor id="2" name="Marika Kieferova" initials="MK [2]" lastIdx="6" clrIdx="1">
    <p:extLst>
      <p:ext uri="{19B8F6BF-5375-455C-9EA6-DF929625EA0E}">
        <p15:presenceInfo xmlns:p15="http://schemas.microsoft.com/office/powerpoint/2012/main" userId="Marika Kiefer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09"/>
    <p:restoredTop sz="94699"/>
  </p:normalViewPr>
  <p:slideViewPr>
    <p:cSldViewPr snapToGrid="0" snapToObjects="1">
      <p:cViewPr varScale="1">
        <p:scale>
          <a:sx n="73" d="100"/>
          <a:sy n="73" d="100"/>
        </p:scale>
        <p:origin x="20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224A0-B331-40CD-BB0E-F1BA2F374AF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F00527-39EF-4BD2-93ED-6E16731C12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are the projected applications?</a:t>
          </a:r>
        </a:p>
      </dgm:t>
    </dgm:pt>
    <dgm:pt modelId="{CE0FD858-CF8B-4A16-998D-394982B01DFF}" type="parTrans" cxnId="{E0D1F0C9-D2BF-416F-9EB7-8C7AEB2731B2}">
      <dgm:prSet/>
      <dgm:spPr/>
      <dgm:t>
        <a:bodyPr/>
        <a:lstStyle/>
        <a:p>
          <a:endParaRPr lang="en-US"/>
        </a:p>
      </dgm:t>
    </dgm:pt>
    <dgm:pt modelId="{C90CE8D2-8AF5-4C55-ADB4-112BADE5E4B9}" type="sibTrans" cxnId="{E0D1F0C9-D2BF-416F-9EB7-8C7AEB2731B2}">
      <dgm:prSet/>
      <dgm:spPr/>
      <dgm:t>
        <a:bodyPr/>
        <a:lstStyle/>
        <a:p>
          <a:endParaRPr lang="en-US"/>
        </a:p>
      </dgm:t>
    </dgm:pt>
    <dgm:pt modelId="{849660FA-4FF1-4476-B9CC-C0A174B082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When can we expect to implement it?</a:t>
          </a:r>
        </a:p>
      </dgm:t>
    </dgm:pt>
    <dgm:pt modelId="{C1576DF0-DE88-4AE6-A924-42690D84CEEE}" type="parTrans" cxnId="{FD546431-FE93-4F3A-BCB0-F4019E33DF0B}">
      <dgm:prSet/>
      <dgm:spPr/>
      <dgm:t>
        <a:bodyPr/>
        <a:lstStyle/>
        <a:p>
          <a:endParaRPr lang="en-US"/>
        </a:p>
      </dgm:t>
    </dgm:pt>
    <dgm:pt modelId="{919C53BD-BF80-4B6E-89C4-A4C7C0654055}" type="sibTrans" cxnId="{FD546431-FE93-4F3A-BCB0-F4019E33DF0B}">
      <dgm:prSet/>
      <dgm:spPr/>
      <dgm:t>
        <a:bodyPr/>
        <a:lstStyle/>
        <a:p>
          <a:endParaRPr lang="en-US"/>
        </a:p>
      </dgm:t>
    </dgm:pt>
    <dgm:pt modelId="{DAE9C67D-F3FE-48DA-A5D2-4054AF7F52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confident are we about the potential speedup?</a:t>
          </a:r>
        </a:p>
      </dgm:t>
    </dgm:pt>
    <dgm:pt modelId="{D4F36ACD-607A-4016-9126-6DBF4C202357}" type="parTrans" cxnId="{25BA258B-ECA3-49A0-B70D-E07454393305}">
      <dgm:prSet/>
      <dgm:spPr/>
      <dgm:t>
        <a:bodyPr/>
        <a:lstStyle/>
        <a:p>
          <a:endParaRPr lang="en-US"/>
        </a:p>
      </dgm:t>
    </dgm:pt>
    <dgm:pt modelId="{87C54CA3-5989-409A-8698-28554D1831E8}" type="sibTrans" cxnId="{25BA258B-ECA3-49A0-B70D-E07454393305}">
      <dgm:prSet/>
      <dgm:spPr/>
      <dgm:t>
        <a:bodyPr/>
        <a:lstStyle/>
        <a:p>
          <a:endParaRPr lang="en-US"/>
        </a:p>
      </dgm:t>
    </dgm:pt>
    <dgm:pt modelId="{637D27FF-5F04-274F-8A96-F8135CA51249}" type="pres">
      <dgm:prSet presAssocID="{C80224A0-B331-40CD-BB0E-F1BA2F374AF4}" presName="vert0" presStyleCnt="0">
        <dgm:presLayoutVars>
          <dgm:dir/>
          <dgm:animOne val="branch"/>
          <dgm:animLvl val="lvl"/>
        </dgm:presLayoutVars>
      </dgm:prSet>
      <dgm:spPr/>
    </dgm:pt>
    <dgm:pt modelId="{6FFBB4DF-9726-6742-A71D-87DC511D75E7}" type="pres">
      <dgm:prSet presAssocID="{56F00527-39EF-4BD2-93ED-6E16731C127B}" presName="thickLine" presStyleLbl="alignNode1" presStyleIdx="0" presStyleCnt="3"/>
      <dgm:spPr/>
    </dgm:pt>
    <dgm:pt modelId="{782F1DAC-2357-684A-984D-A0D573246EDC}" type="pres">
      <dgm:prSet presAssocID="{56F00527-39EF-4BD2-93ED-6E16731C127B}" presName="horz1" presStyleCnt="0"/>
      <dgm:spPr/>
    </dgm:pt>
    <dgm:pt modelId="{893DA326-2683-EF4D-966C-9A94BE5A786D}" type="pres">
      <dgm:prSet presAssocID="{56F00527-39EF-4BD2-93ED-6E16731C127B}" presName="tx1" presStyleLbl="revTx" presStyleIdx="0" presStyleCnt="3"/>
      <dgm:spPr/>
    </dgm:pt>
    <dgm:pt modelId="{DFE839DA-9598-2B40-B078-09B6A2EBB2AA}" type="pres">
      <dgm:prSet presAssocID="{56F00527-39EF-4BD2-93ED-6E16731C127B}" presName="vert1" presStyleCnt="0"/>
      <dgm:spPr/>
    </dgm:pt>
    <dgm:pt modelId="{5F667D75-02AF-0C47-AF2C-FB9C5B03BF9C}" type="pres">
      <dgm:prSet presAssocID="{849660FA-4FF1-4476-B9CC-C0A174B082B9}" presName="thickLine" presStyleLbl="alignNode1" presStyleIdx="1" presStyleCnt="3"/>
      <dgm:spPr/>
    </dgm:pt>
    <dgm:pt modelId="{74AF1E52-98DD-F347-A7E3-274BA68256AF}" type="pres">
      <dgm:prSet presAssocID="{849660FA-4FF1-4476-B9CC-C0A174B082B9}" presName="horz1" presStyleCnt="0"/>
      <dgm:spPr/>
    </dgm:pt>
    <dgm:pt modelId="{BA61E6D9-1E32-1E46-A804-EB305824B7FB}" type="pres">
      <dgm:prSet presAssocID="{849660FA-4FF1-4476-B9CC-C0A174B082B9}" presName="tx1" presStyleLbl="revTx" presStyleIdx="1" presStyleCnt="3"/>
      <dgm:spPr/>
    </dgm:pt>
    <dgm:pt modelId="{6059ADDB-1A00-EE4C-8F5E-80AD92B92D99}" type="pres">
      <dgm:prSet presAssocID="{849660FA-4FF1-4476-B9CC-C0A174B082B9}" presName="vert1" presStyleCnt="0"/>
      <dgm:spPr/>
    </dgm:pt>
    <dgm:pt modelId="{73E8CFDF-9987-7042-BAF4-7C34C3DF1BEE}" type="pres">
      <dgm:prSet presAssocID="{DAE9C67D-F3FE-48DA-A5D2-4054AF7F52C0}" presName="thickLine" presStyleLbl="alignNode1" presStyleIdx="2" presStyleCnt="3"/>
      <dgm:spPr/>
    </dgm:pt>
    <dgm:pt modelId="{5D4A0211-346E-9E4E-B7A9-ECC599459A5D}" type="pres">
      <dgm:prSet presAssocID="{DAE9C67D-F3FE-48DA-A5D2-4054AF7F52C0}" presName="horz1" presStyleCnt="0"/>
      <dgm:spPr/>
    </dgm:pt>
    <dgm:pt modelId="{DC057205-8E2A-F446-9D73-73A719DB830B}" type="pres">
      <dgm:prSet presAssocID="{DAE9C67D-F3FE-48DA-A5D2-4054AF7F52C0}" presName="tx1" presStyleLbl="revTx" presStyleIdx="2" presStyleCnt="3"/>
      <dgm:spPr/>
    </dgm:pt>
    <dgm:pt modelId="{3F7A106C-7CA0-0845-AD42-E6839F655716}" type="pres">
      <dgm:prSet presAssocID="{DAE9C67D-F3FE-48DA-A5D2-4054AF7F52C0}" presName="vert1" presStyleCnt="0"/>
      <dgm:spPr/>
    </dgm:pt>
  </dgm:ptLst>
  <dgm:cxnLst>
    <dgm:cxn modelId="{FD546431-FE93-4F3A-BCB0-F4019E33DF0B}" srcId="{C80224A0-B331-40CD-BB0E-F1BA2F374AF4}" destId="{849660FA-4FF1-4476-B9CC-C0A174B082B9}" srcOrd="1" destOrd="0" parTransId="{C1576DF0-DE88-4AE6-A924-42690D84CEEE}" sibTransId="{919C53BD-BF80-4B6E-89C4-A4C7C0654055}"/>
    <dgm:cxn modelId="{25BA258B-ECA3-49A0-B70D-E07454393305}" srcId="{C80224A0-B331-40CD-BB0E-F1BA2F374AF4}" destId="{DAE9C67D-F3FE-48DA-A5D2-4054AF7F52C0}" srcOrd="2" destOrd="0" parTransId="{D4F36ACD-607A-4016-9126-6DBF4C202357}" sibTransId="{87C54CA3-5989-409A-8698-28554D1831E8}"/>
    <dgm:cxn modelId="{E8809CA7-8217-F54B-BB0D-19E4FF04FD23}" type="presOf" srcId="{C80224A0-B331-40CD-BB0E-F1BA2F374AF4}" destId="{637D27FF-5F04-274F-8A96-F8135CA51249}" srcOrd="0" destOrd="0" presId="urn:microsoft.com/office/officeart/2008/layout/LinedList"/>
    <dgm:cxn modelId="{9C6BDEA8-C41D-4C4F-B064-1E1BA577B990}" type="presOf" srcId="{56F00527-39EF-4BD2-93ED-6E16731C127B}" destId="{893DA326-2683-EF4D-966C-9A94BE5A786D}" srcOrd="0" destOrd="0" presId="urn:microsoft.com/office/officeart/2008/layout/LinedList"/>
    <dgm:cxn modelId="{2F813BBB-8263-EF40-8317-2273BD247097}" type="presOf" srcId="{849660FA-4FF1-4476-B9CC-C0A174B082B9}" destId="{BA61E6D9-1E32-1E46-A804-EB305824B7FB}" srcOrd="0" destOrd="0" presId="urn:microsoft.com/office/officeart/2008/layout/LinedList"/>
    <dgm:cxn modelId="{E0D1F0C9-D2BF-416F-9EB7-8C7AEB2731B2}" srcId="{C80224A0-B331-40CD-BB0E-F1BA2F374AF4}" destId="{56F00527-39EF-4BD2-93ED-6E16731C127B}" srcOrd="0" destOrd="0" parTransId="{CE0FD858-CF8B-4A16-998D-394982B01DFF}" sibTransId="{C90CE8D2-8AF5-4C55-ADB4-112BADE5E4B9}"/>
    <dgm:cxn modelId="{35D536FB-68E6-424C-800B-FB7AB0B8D099}" type="presOf" srcId="{DAE9C67D-F3FE-48DA-A5D2-4054AF7F52C0}" destId="{DC057205-8E2A-F446-9D73-73A719DB830B}" srcOrd="0" destOrd="0" presId="urn:microsoft.com/office/officeart/2008/layout/LinedList"/>
    <dgm:cxn modelId="{15154F96-B7C1-0743-8689-2D1C7DC273D9}" type="presParOf" srcId="{637D27FF-5F04-274F-8A96-F8135CA51249}" destId="{6FFBB4DF-9726-6742-A71D-87DC511D75E7}" srcOrd="0" destOrd="0" presId="urn:microsoft.com/office/officeart/2008/layout/LinedList"/>
    <dgm:cxn modelId="{AC7DF645-FEC5-FF48-8E3C-7C06783449D4}" type="presParOf" srcId="{637D27FF-5F04-274F-8A96-F8135CA51249}" destId="{782F1DAC-2357-684A-984D-A0D573246EDC}" srcOrd="1" destOrd="0" presId="urn:microsoft.com/office/officeart/2008/layout/LinedList"/>
    <dgm:cxn modelId="{2E4D5D91-3F09-604F-8CD4-64E77ABFC728}" type="presParOf" srcId="{782F1DAC-2357-684A-984D-A0D573246EDC}" destId="{893DA326-2683-EF4D-966C-9A94BE5A786D}" srcOrd="0" destOrd="0" presId="urn:microsoft.com/office/officeart/2008/layout/LinedList"/>
    <dgm:cxn modelId="{2F1CF261-FA03-9345-9D26-8A974143676F}" type="presParOf" srcId="{782F1DAC-2357-684A-984D-A0D573246EDC}" destId="{DFE839DA-9598-2B40-B078-09B6A2EBB2AA}" srcOrd="1" destOrd="0" presId="urn:microsoft.com/office/officeart/2008/layout/LinedList"/>
    <dgm:cxn modelId="{9B1C98A7-2A8B-9947-81E1-A2CEB0AF85EA}" type="presParOf" srcId="{637D27FF-5F04-274F-8A96-F8135CA51249}" destId="{5F667D75-02AF-0C47-AF2C-FB9C5B03BF9C}" srcOrd="2" destOrd="0" presId="urn:microsoft.com/office/officeart/2008/layout/LinedList"/>
    <dgm:cxn modelId="{3F6E2A41-5063-9F4D-80A1-6849D89C7416}" type="presParOf" srcId="{637D27FF-5F04-274F-8A96-F8135CA51249}" destId="{74AF1E52-98DD-F347-A7E3-274BA68256AF}" srcOrd="3" destOrd="0" presId="urn:microsoft.com/office/officeart/2008/layout/LinedList"/>
    <dgm:cxn modelId="{1169DD94-35A6-9941-B5D0-C90A9B6C2BBA}" type="presParOf" srcId="{74AF1E52-98DD-F347-A7E3-274BA68256AF}" destId="{BA61E6D9-1E32-1E46-A804-EB305824B7FB}" srcOrd="0" destOrd="0" presId="urn:microsoft.com/office/officeart/2008/layout/LinedList"/>
    <dgm:cxn modelId="{FEE983C2-35BB-1B45-B68C-6E05B1BAC498}" type="presParOf" srcId="{74AF1E52-98DD-F347-A7E3-274BA68256AF}" destId="{6059ADDB-1A00-EE4C-8F5E-80AD92B92D99}" srcOrd="1" destOrd="0" presId="urn:microsoft.com/office/officeart/2008/layout/LinedList"/>
    <dgm:cxn modelId="{08429C9D-9B99-B04E-A3E9-57F86E3DE5BB}" type="presParOf" srcId="{637D27FF-5F04-274F-8A96-F8135CA51249}" destId="{73E8CFDF-9987-7042-BAF4-7C34C3DF1BEE}" srcOrd="4" destOrd="0" presId="urn:microsoft.com/office/officeart/2008/layout/LinedList"/>
    <dgm:cxn modelId="{54FC65B6-8D42-7E49-932E-66B9625E668F}" type="presParOf" srcId="{637D27FF-5F04-274F-8A96-F8135CA51249}" destId="{5D4A0211-346E-9E4E-B7A9-ECC599459A5D}" srcOrd="5" destOrd="0" presId="urn:microsoft.com/office/officeart/2008/layout/LinedList"/>
    <dgm:cxn modelId="{EABDCB8D-DFFE-2D44-8188-E9BBFA5AFBCD}" type="presParOf" srcId="{5D4A0211-346E-9E4E-B7A9-ECC599459A5D}" destId="{DC057205-8E2A-F446-9D73-73A719DB830B}" srcOrd="0" destOrd="0" presId="urn:microsoft.com/office/officeart/2008/layout/LinedList"/>
    <dgm:cxn modelId="{9018138F-4CED-214A-B474-632995CAE372}" type="presParOf" srcId="{5D4A0211-346E-9E4E-B7A9-ECC599459A5D}" destId="{3F7A106C-7CA0-0845-AD42-E6839F6557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0224A0-B331-40CD-BB0E-F1BA2F374AF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F00527-39EF-4BD2-93ED-6E16731C127B}">
      <dgm:prSet custT="1"/>
      <dgm:spPr/>
      <dgm:t>
        <a:bodyPr/>
        <a:lstStyle/>
        <a:p>
          <a:r>
            <a:rPr lang="en-US" sz="2600" dirty="0"/>
            <a:t>What are the projected applications?</a:t>
          </a:r>
        </a:p>
        <a:p>
          <a:r>
            <a:rPr lang="en-US" sz="2600" dirty="0"/>
            <a:t>→ Breaking cryptography</a:t>
          </a:r>
        </a:p>
      </dgm:t>
    </dgm:pt>
    <dgm:pt modelId="{CE0FD858-CF8B-4A16-998D-394982B01DFF}" type="parTrans" cxnId="{E0D1F0C9-D2BF-416F-9EB7-8C7AEB2731B2}">
      <dgm:prSet/>
      <dgm:spPr/>
      <dgm:t>
        <a:bodyPr/>
        <a:lstStyle/>
        <a:p>
          <a:endParaRPr lang="en-US"/>
        </a:p>
      </dgm:t>
    </dgm:pt>
    <dgm:pt modelId="{C90CE8D2-8AF5-4C55-ADB4-112BADE5E4B9}" type="sibTrans" cxnId="{E0D1F0C9-D2BF-416F-9EB7-8C7AEB2731B2}">
      <dgm:prSet/>
      <dgm:spPr/>
      <dgm:t>
        <a:bodyPr/>
        <a:lstStyle/>
        <a:p>
          <a:endParaRPr lang="en-US"/>
        </a:p>
      </dgm:t>
    </dgm:pt>
    <dgm:pt modelId="{849660FA-4FF1-4476-B9CC-C0A174B082B9}">
      <dgm:prSet custT="1"/>
      <dgm:spPr/>
      <dgm:t>
        <a:bodyPr/>
        <a:lstStyle/>
        <a:p>
          <a:r>
            <a:rPr lang="en-US" sz="2600" dirty="0"/>
            <a:t>When can we expect to implement it?</a:t>
          </a:r>
        </a:p>
        <a:p>
          <a:r>
            <a:rPr lang="en-US" sz="2600" dirty="0"/>
            <a:t>→ 20 million (physical) qubits</a:t>
          </a:r>
        </a:p>
      </dgm:t>
    </dgm:pt>
    <dgm:pt modelId="{C1576DF0-DE88-4AE6-A924-42690D84CEEE}" type="parTrans" cxnId="{FD546431-FE93-4F3A-BCB0-F4019E33DF0B}">
      <dgm:prSet/>
      <dgm:spPr/>
      <dgm:t>
        <a:bodyPr/>
        <a:lstStyle/>
        <a:p>
          <a:endParaRPr lang="en-US"/>
        </a:p>
      </dgm:t>
    </dgm:pt>
    <dgm:pt modelId="{919C53BD-BF80-4B6E-89C4-A4C7C0654055}" type="sibTrans" cxnId="{FD546431-FE93-4F3A-BCB0-F4019E33DF0B}">
      <dgm:prSet/>
      <dgm:spPr/>
      <dgm:t>
        <a:bodyPr/>
        <a:lstStyle/>
        <a:p>
          <a:endParaRPr lang="en-US"/>
        </a:p>
      </dgm:t>
    </dgm:pt>
    <dgm:pt modelId="{DAE9C67D-F3FE-48DA-A5D2-4054AF7F52C0}">
      <dgm:prSet custT="1"/>
      <dgm:spPr/>
      <dgm:t>
        <a:bodyPr/>
        <a:lstStyle/>
        <a:p>
          <a:r>
            <a:rPr lang="en-US" sz="2600" dirty="0"/>
            <a:t>How confident are we about the potential speedup?</a:t>
          </a:r>
        </a:p>
        <a:p>
          <a:r>
            <a:rPr lang="en-US" sz="2600" dirty="0"/>
            <a:t>→ Very – exponential speedup compared to the best-known algorithms</a:t>
          </a:r>
        </a:p>
      </dgm:t>
    </dgm:pt>
    <dgm:pt modelId="{D4F36ACD-607A-4016-9126-6DBF4C202357}" type="parTrans" cxnId="{25BA258B-ECA3-49A0-B70D-E07454393305}">
      <dgm:prSet/>
      <dgm:spPr/>
      <dgm:t>
        <a:bodyPr/>
        <a:lstStyle/>
        <a:p>
          <a:endParaRPr lang="en-US"/>
        </a:p>
      </dgm:t>
    </dgm:pt>
    <dgm:pt modelId="{87C54CA3-5989-409A-8698-28554D1831E8}" type="sibTrans" cxnId="{25BA258B-ECA3-49A0-B70D-E07454393305}">
      <dgm:prSet/>
      <dgm:spPr/>
      <dgm:t>
        <a:bodyPr/>
        <a:lstStyle/>
        <a:p>
          <a:endParaRPr lang="en-US"/>
        </a:p>
      </dgm:t>
    </dgm:pt>
    <dgm:pt modelId="{637D27FF-5F04-274F-8A96-F8135CA51249}" type="pres">
      <dgm:prSet presAssocID="{C80224A0-B331-40CD-BB0E-F1BA2F374AF4}" presName="vert0" presStyleCnt="0">
        <dgm:presLayoutVars>
          <dgm:dir/>
          <dgm:animOne val="branch"/>
          <dgm:animLvl val="lvl"/>
        </dgm:presLayoutVars>
      </dgm:prSet>
      <dgm:spPr/>
    </dgm:pt>
    <dgm:pt modelId="{6FFBB4DF-9726-6742-A71D-87DC511D75E7}" type="pres">
      <dgm:prSet presAssocID="{56F00527-39EF-4BD2-93ED-6E16731C127B}" presName="thickLine" presStyleLbl="alignNode1" presStyleIdx="0" presStyleCnt="3"/>
      <dgm:spPr/>
    </dgm:pt>
    <dgm:pt modelId="{782F1DAC-2357-684A-984D-A0D573246EDC}" type="pres">
      <dgm:prSet presAssocID="{56F00527-39EF-4BD2-93ED-6E16731C127B}" presName="horz1" presStyleCnt="0"/>
      <dgm:spPr/>
    </dgm:pt>
    <dgm:pt modelId="{893DA326-2683-EF4D-966C-9A94BE5A786D}" type="pres">
      <dgm:prSet presAssocID="{56F00527-39EF-4BD2-93ED-6E16731C127B}" presName="tx1" presStyleLbl="revTx" presStyleIdx="0" presStyleCnt="3"/>
      <dgm:spPr/>
    </dgm:pt>
    <dgm:pt modelId="{DFE839DA-9598-2B40-B078-09B6A2EBB2AA}" type="pres">
      <dgm:prSet presAssocID="{56F00527-39EF-4BD2-93ED-6E16731C127B}" presName="vert1" presStyleCnt="0"/>
      <dgm:spPr/>
    </dgm:pt>
    <dgm:pt modelId="{5F667D75-02AF-0C47-AF2C-FB9C5B03BF9C}" type="pres">
      <dgm:prSet presAssocID="{849660FA-4FF1-4476-B9CC-C0A174B082B9}" presName="thickLine" presStyleLbl="alignNode1" presStyleIdx="1" presStyleCnt="3"/>
      <dgm:spPr/>
    </dgm:pt>
    <dgm:pt modelId="{74AF1E52-98DD-F347-A7E3-274BA68256AF}" type="pres">
      <dgm:prSet presAssocID="{849660FA-4FF1-4476-B9CC-C0A174B082B9}" presName="horz1" presStyleCnt="0"/>
      <dgm:spPr/>
    </dgm:pt>
    <dgm:pt modelId="{BA61E6D9-1E32-1E46-A804-EB305824B7FB}" type="pres">
      <dgm:prSet presAssocID="{849660FA-4FF1-4476-B9CC-C0A174B082B9}" presName="tx1" presStyleLbl="revTx" presStyleIdx="1" presStyleCnt="3"/>
      <dgm:spPr/>
    </dgm:pt>
    <dgm:pt modelId="{6059ADDB-1A00-EE4C-8F5E-80AD92B92D99}" type="pres">
      <dgm:prSet presAssocID="{849660FA-4FF1-4476-B9CC-C0A174B082B9}" presName="vert1" presStyleCnt="0"/>
      <dgm:spPr/>
    </dgm:pt>
    <dgm:pt modelId="{73E8CFDF-9987-7042-BAF4-7C34C3DF1BEE}" type="pres">
      <dgm:prSet presAssocID="{DAE9C67D-F3FE-48DA-A5D2-4054AF7F52C0}" presName="thickLine" presStyleLbl="alignNode1" presStyleIdx="2" presStyleCnt="3"/>
      <dgm:spPr/>
    </dgm:pt>
    <dgm:pt modelId="{5D4A0211-346E-9E4E-B7A9-ECC599459A5D}" type="pres">
      <dgm:prSet presAssocID="{DAE9C67D-F3FE-48DA-A5D2-4054AF7F52C0}" presName="horz1" presStyleCnt="0"/>
      <dgm:spPr/>
    </dgm:pt>
    <dgm:pt modelId="{DC057205-8E2A-F446-9D73-73A719DB830B}" type="pres">
      <dgm:prSet presAssocID="{DAE9C67D-F3FE-48DA-A5D2-4054AF7F52C0}" presName="tx1" presStyleLbl="revTx" presStyleIdx="2" presStyleCnt="3"/>
      <dgm:spPr/>
    </dgm:pt>
    <dgm:pt modelId="{3F7A106C-7CA0-0845-AD42-E6839F655716}" type="pres">
      <dgm:prSet presAssocID="{DAE9C67D-F3FE-48DA-A5D2-4054AF7F52C0}" presName="vert1" presStyleCnt="0"/>
      <dgm:spPr/>
    </dgm:pt>
  </dgm:ptLst>
  <dgm:cxnLst>
    <dgm:cxn modelId="{FD546431-FE93-4F3A-BCB0-F4019E33DF0B}" srcId="{C80224A0-B331-40CD-BB0E-F1BA2F374AF4}" destId="{849660FA-4FF1-4476-B9CC-C0A174B082B9}" srcOrd="1" destOrd="0" parTransId="{C1576DF0-DE88-4AE6-A924-42690D84CEEE}" sibTransId="{919C53BD-BF80-4B6E-89C4-A4C7C0654055}"/>
    <dgm:cxn modelId="{A8890860-4AAD-434D-AE32-F1FA4DCF9E9A}" type="presOf" srcId="{DAE9C67D-F3FE-48DA-A5D2-4054AF7F52C0}" destId="{DC057205-8E2A-F446-9D73-73A719DB830B}" srcOrd="0" destOrd="0" presId="urn:microsoft.com/office/officeart/2008/layout/LinedList"/>
    <dgm:cxn modelId="{25BA258B-ECA3-49A0-B70D-E07454393305}" srcId="{C80224A0-B331-40CD-BB0E-F1BA2F374AF4}" destId="{DAE9C67D-F3FE-48DA-A5D2-4054AF7F52C0}" srcOrd="2" destOrd="0" parTransId="{D4F36ACD-607A-4016-9126-6DBF4C202357}" sibTransId="{87C54CA3-5989-409A-8698-28554D1831E8}"/>
    <dgm:cxn modelId="{C10CEB9E-5A9D-B049-A867-152F21690A07}" type="presOf" srcId="{849660FA-4FF1-4476-B9CC-C0A174B082B9}" destId="{BA61E6D9-1E32-1E46-A804-EB305824B7FB}" srcOrd="0" destOrd="0" presId="urn:microsoft.com/office/officeart/2008/layout/LinedList"/>
    <dgm:cxn modelId="{6C910EA3-08E2-A24C-B6B5-5854F750B1EA}" type="presOf" srcId="{C80224A0-B331-40CD-BB0E-F1BA2F374AF4}" destId="{637D27FF-5F04-274F-8A96-F8135CA51249}" srcOrd="0" destOrd="0" presId="urn:microsoft.com/office/officeart/2008/layout/LinedList"/>
    <dgm:cxn modelId="{8768A2B7-F134-674E-B34F-3091DD717920}" type="presOf" srcId="{56F00527-39EF-4BD2-93ED-6E16731C127B}" destId="{893DA326-2683-EF4D-966C-9A94BE5A786D}" srcOrd="0" destOrd="0" presId="urn:microsoft.com/office/officeart/2008/layout/LinedList"/>
    <dgm:cxn modelId="{E0D1F0C9-D2BF-416F-9EB7-8C7AEB2731B2}" srcId="{C80224A0-B331-40CD-BB0E-F1BA2F374AF4}" destId="{56F00527-39EF-4BD2-93ED-6E16731C127B}" srcOrd="0" destOrd="0" parTransId="{CE0FD858-CF8B-4A16-998D-394982B01DFF}" sibTransId="{C90CE8D2-8AF5-4C55-ADB4-112BADE5E4B9}"/>
    <dgm:cxn modelId="{16B510C1-FFCF-5442-8736-EA00DFE3FFEE}" type="presParOf" srcId="{637D27FF-5F04-274F-8A96-F8135CA51249}" destId="{6FFBB4DF-9726-6742-A71D-87DC511D75E7}" srcOrd="0" destOrd="0" presId="urn:microsoft.com/office/officeart/2008/layout/LinedList"/>
    <dgm:cxn modelId="{0AA3503E-111E-B94E-A6D3-81913E4E8DA1}" type="presParOf" srcId="{637D27FF-5F04-274F-8A96-F8135CA51249}" destId="{782F1DAC-2357-684A-984D-A0D573246EDC}" srcOrd="1" destOrd="0" presId="urn:microsoft.com/office/officeart/2008/layout/LinedList"/>
    <dgm:cxn modelId="{479E797B-4C1F-AB40-8933-442198346C38}" type="presParOf" srcId="{782F1DAC-2357-684A-984D-A0D573246EDC}" destId="{893DA326-2683-EF4D-966C-9A94BE5A786D}" srcOrd="0" destOrd="0" presId="urn:microsoft.com/office/officeart/2008/layout/LinedList"/>
    <dgm:cxn modelId="{F1377100-7F9D-8042-BE62-C4B5E339CE70}" type="presParOf" srcId="{782F1DAC-2357-684A-984D-A0D573246EDC}" destId="{DFE839DA-9598-2B40-B078-09B6A2EBB2AA}" srcOrd="1" destOrd="0" presId="urn:microsoft.com/office/officeart/2008/layout/LinedList"/>
    <dgm:cxn modelId="{EC30E7DA-C91C-F748-A9DE-609315D397BB}" type="presParOf" srcId="{637D27FF-5F04-274F-8A96-F8135CA51249}" destId="{5F667D75-02AF-0C47-AF2C-FB9C5B03BF9C}" srcOrd="2" destOrd="0" presId="urn:microsoft.com/office/officeart/2008/layout/LinedList"/>
    <dgm:cxn modelId="{17A9C056-2A39-F741-A39E-C6002C3FB04A}" type="presParOf" srcId="{637D27FF-5F04-274F-8A96-F8135CA51249}" destId="{74AF1E52-98DD-F347-A7E3-274BA68256AF}" srcOrd="3" destOrd="0" presId="urn:microsoft.com/office/officeart/2008/layout/LinedList"/>
    <dgm:cxn modelId="{951AD638-EF39-2245-BF6E-C145481AFB45}" type="presParOf" srcId="{74AF1E52-98DD-F347-A7E3-274BA68256AF}" destId="{BA61E6D9-1E32-1E46-A804-EB305824B7FB}" srcOrd="0" destOrd="0" presId="urn:microsoft.com/office/officeart/2008/layout/LinedList"/>
    <dgm:cxn modelId="{841D6127-983A-1D4D-B510-CB9C74B26F2C}" type="presParOf" srcId="{74AF1E52-98DD-F347-A7E3-274BA68256AF}" destId="{6059ADDB-1A00-EE4C-8F5E-80AD92B92D99}" srcOrd="1" destOrd="0" presId="urn:microsoft.com/office/officeart/2008/layout/LinedList"/>
    <dgm:cxn modelId="{03A32CB5-F7CE-7645-8D18-4CB47073DA7C}" type="presParOf" srcId="{637D27FF-5F04-274F-8A96-F8135CA51249}" destId="{73E8CFDF-9987-7042-BAF4-7C34C3DF1BEE}" srcOrd="4" destOrd="0" presId="urn:microsoft.com/office/officeart/2008/layout/LinedList"/>
    <dgm:cxn modelId="{0A40F836-39A4-CD49-A0D2-DCF108485525}" type="presParOf" srcId="{637D27FF-5F04-274F-8A96-F8135CA51249}" destId="{5D4A0211-346E-9E4E-B7A9-ECC599459A5D}" srcOrd="5" destOrd="0" presId="urn:microsoft.com/office/officeart/2008/layout/LinedList"/>
    <dgm:cxn modelId="{D2C28CC1-AF2A-2543-8F37-608424F79E8F}" type="presParOf" srcId="{5D4A0211-346E-9E4E-B7A9-ECC599459A5D}" destId="{DC057205-8E2A-F446-9D73-73A719DB830B}" srcOrd="0" destOrd="0" presId="urn:microsoft.com/office/officeart/2008/layout/LinedList"/>
    <dgm:cxn modelId="{7A394933-CD48-6940-9A25-9DAA49D532A3}" type="presParOf" srcId="{5D4A0211-346E-9E4E-B7A9-ECC599459A5D}" destId="{3F7A106C-7CA0-0845-AD42-E6839F6557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0224A0-B331-40CD-BB0E-F1BA2F374AF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F00527-39EF-4BD2-93ED-6E16731C127B}">
      <dgm:prSet custT="1"/>
      <dgm:spPr/>
      <dgm:t>
        <a:bodyPr/>
        <a:lstStyle/>
        <a:p>
          <a:r>
            <a:rPr lang="en-US" sz="2600" dirty="0"/>
            <a:t>What are the projected applications?</a:t>
          </a:r>
        </a:p>
        <a:p>
          <a:r>
            <a:rPr lang="en-US" sz="2600" dirty="0"/>
            <a:t>→ certifiable randomness </a:t>
          </a:r>
        </a:p>
      </dgm:t>
    </dgm:pt>
    <dgm:pt modelId="{CE0FD858-CF8B-4A16-998D-394982B01DFF}" type="parTrans" cxnId="{E0D1F0C9-D2BF-416F-9EB7-8C7AEB2731B2}">
      <dgm:prSet/>
      <dgm:spPr/>
      <dgm:t>
        <a:bodyPr/>
        <a:lstStyle/>
        <a:p>
          <a:endParaRPr lang="en-US"/>
        </a:p>
      </dgm:t>
    </dgm:pt>
    <dgm:pt modelId="{C90CE8D2-8AF5-4C55-ADB4-112BADE5E4B9}" type="sibTrans" cxnId="{E0D1F0C9-D2BF-416F-9EB7-8C7AEB2731B2}">
      <dgm:prSet/>
      <dgm:spPr/>
      <dgm:t>
        <a:bodyPr/>
        <a:lstStyle/>
        <a:p>
          <a:endParaRPr lang="en-US"/>
        </a:p>
      </dgm:t>
    </dgm:pt>
    <dgm:pt modelId="{849660FA-4FF1-4476-B9CC-C0A174B082B9}">
      <dgm:prSet custT="1"/>
      <dgm:spPr/>
      <dgm:t>
        <a:bodyPr/>
        <a:lstStyle/>
        <a:p>
          <a:r>
            <a:rPr lang="en-US" sz="2600" dirty="0"/>
            <a:t>When can we expect to implement it?</a:t>
          </a:r>
        </a:p>
        <a:p>
          <a:r>
            <a:rPr lang="en-US" sz="2600" dirty="0"/>
            <a:t>→  2019</a:t>
          </a:r>
        </a:p>
      </dgm:t>
    </dgm:pt>
    <dgm:pt modelId="{C1576DF0-DE88-4AE6-A924-42690D84CEEE}" type="parTrans" cxnId="{FD546431-FE93-4F3A-BCB0-F4019E33DF0B}">
      <dgm:prSet/>
      <dgm:spPr/>
      <dgm:t>
        <a:bodyPr/>
        <a:lstStyle/>
        <a:p>
          <a:endParaRPr lang="en-US"/>
        </a:p>
      </dgm:t>
    </dgm:pt>
    <dgm:pt modelId="{919C53BD-BF80-4B6E-89C4-A4C7C0654055}" type="sibTrans" cxnId="{FD546431-FE93-4F3A-BCB0-F4019E33DF0B}">
      <dgm:prSet/>
      <dgm:spPr/>
      <dgm:t>
        <a:bodyPr/>
        <a:lstStyle/>
        <a:p>
          <a:endParaRPr lang="en-US"/>
        </a:p>
      </dgm:t>
    </dgm:pt>
    <dgm:pt modelId="{DAE9C67D-F3FE-48DA-A5D2-4054AF7F52C0}">
      <dgm:prSet custT="1"/>
      <dgm:spPr/>
      <dgm:t>
        <a:bodyPr/>
        <a:lstStyle/>
        <a:p>
          <a:r>
            <a:rPr lang="en-US" sz="2600" dirty="0"/>
            <a:t>How confident are we about the potential speedup?</a:t>
          </a:r>
        </a:p>
        <a:p>
          <a:r>
            <a:rPr lang="en-US" sz="2600" dirty="0"/>
            <a:t>→ Provable subject to CS conjectures</a:t>
          </a:r>
        </a:p>
      </dgm:t>
    </dgm:pt>
    <dgm:pt modelId="{D4F36ACD-607A-4016-9126-6DBF4C202357}" type="parTrans" cxnId="{25BA258B-ECA3-49A0-B70D-E07454393305}">
      <dgm:prSet/>
      <dgm:spPr/>
      <dgm:t>
        <a:bodyPr/>
        <a:lstStyle/>
        <a:p>
          <a:endParaRPr lang="en-US"/>
        </a:p>
      </dgm:t>
    </dgm:pt>
    <dgm:pt modelId="{87C54CA3-5989-409A-8698-28554D1831E8}" type="sibTrans" cxnId="{25BA258B-ECA3-49A0-B70D-E07454393305}">
      <dgm:prSet/>
      <dgm:spPr/>
      <dgm:t>
        <a:bodyPr/>
        <a:lstStyle/>
        <a:p>
          <a:endParaRPr lang="en-US"/>
        </a:p>
      </dgm:t>
    </dgm:pt>
    <dgm:pt modelId="{637D27FF-5F04-274F-8A96-F8135CA51249}" type="pres">
      <dgm:prSet presAssocID="{C80224A0-B331-40CD-BB0E-F1BA2F374AF4}" presName="vert0" presStyleCnt="0">
        <dgm:presLayoutVars>
          <dgm:dir/>
          <dgm:animOne val="branch"/>
          <dgm:animLvl val="lvl"/>
        </dgm:presLayoutVars>
      </dgm:prSet>
      <dgm:spPr/>
    </dgm:pt>
    <dgm:pt modelId="{6FFBB4DF-9726-6742-A71D-87DC511D75E7}" type="pres">
      <dgm:prSet presAssocID="{56F00527-39EF-4BD2-93ED-6E16731C127B}" presName="thickLine" presStyleLbl="alignNode1" presStyleIdx="0" presStyleCnt="3"/>
      <dgm:spPr/>
    </dgm:pt>
    <dgm:pt modelId="{782F1DAC-2357-684A-984D-A0D573246EDC}" type="pres">
      <dgm:prSet presAssocID="{56F00527-39EF-4BD2-93ED-6E16731C127B}" presName="horz1" presStyleCnt="0"/>
      <dgm:spPr/>
    </dgm:pt>
    <dgm:pt modelId="{893DA326-2683-EF4D-966C-9A94BE5A786D}" type="pres">
      <dgm:prSet presAssocID="{56F00527-39EF-4BD2-93ED-6E16731C127B}" presName="tx1" presStyleLbl="revTx" presStyleIdx="0" presStyleCnt="3"/>
      <dgm:spPr/>
    </dgm:pt>
    <dgm:pt modelId="{DFE839DA-9598-2B40-B078-09B6A2EBB2AA}" type="pres">
      <dgm:prSet presAssocID="{56F00527-39EF-4BD2-93ED-6E16731C127B}" presName="vert1" presStyleCnt="0"/>
      <dgm:spPr/>
    </dgm:pt>
    <dgm:pt modelId="{5F667D75-02AF-0C47-AF2C-FB9C5B03BF9C}" type="pres">
      <dgm:prSet presAssocID="{849660FA-4FF1-4476-B9CC-C0A174B082B9}" presName="thickLine" presStyleLbl="alignNode1" presStyleIdx="1" presStyleCnt="3"/>
      <dgm:spPr/>
    </dgm:pt>
    <dgm:pt modelId="{74AF1E52-98DD-F347-A7E3-274BA68256AF}" type="pres">
      <dgm:prSet presAssocID="{849660FA-4FF1-4476-B9CC-C0A174B082B9}" presName="horz1" presStyleCnt="0"/>
      <dgm:spPr/>
    </dgm:pt>
    <dgm:pt modelId="{BA61E6D9-1E32-1E46-A804-EB305824B7FB}" type="pres">
      <dgm:prSet presAssocID="{849660FA-4FF1-4476-B9CC-C0A174B082B9}" presName="tx1" presStyleLbl="revTx" presStyleIdx="1" presStyleCnt="3"/>
      <dgm:spPr/>
    </dgm:pt>
    <dgm:pt modelId="{6059ADDB-1A00-EE4C-8F5E-80AD92B92D99}" type="pres">
      <dgm:prSet presAssocID="{849660FA-4FF1-4476-B9CC-C0A174B082B9}" presName="vert1" presStyleCnt="0"/>
      <dgm:spPr/>
    </dgm:pt>
    <dgm:pt modelId="{73E8CFDF-9987-7042-BAF4-7C34C3DF1BEE}" type="pres">
      <dgm:prSet presAssocID="{DAE9C67D-F3FE-48DA-A5D2-4054AF7F52C0}" presName="thickLine" presStyleLbl="alignNode1" presStyleIdx="2" presStyleCnt="3"/>
      <dgm:spPr/>
    </dgm:pt>
    <dgm:pt modelId="{5D4A0211-346E-9E4E-B7A9-ECC599459A5D}" type="pres">
      <dgm:prSet presAssocID="{DAE9C67D-F3FE-48DA-A5D2-4054AF7F52C0}" presName="horz1" presStyleCnt="0"/>
      <dgm:spPr/>
    </dgm:pt>
    <dgm:pt modelId="{DC057205-8E2A-F446-9D73-73A719DB830B}" type="pres">
      <dgm:prSet presAssocID="{DAE9C67D-F3FE-48DA-A5D2-4054AF7F52C0}" presName="tx1" presStyleLbl="revTx" presStyleIdx="2" presStyleCnt="3"/>
      <dgm:spPr/>
    </dgm:pt>
    <dgm:pt modelId="{3F7A106C-7CA0-0845-AD42-E6839F655716}" type="pres">
      <dgm:prSet presAssocID="{DAE9C67D-F3FE-48DA-A5D2-4054AF7F52C0}" presName="vert1" presStyleCnt="0"/>
      <dgm:spPr/>
    </dgm:pt>
  </dgm:ptLst>
  <dgm:cxnLst>
    <dgm:cxn modelId="{FD546431-FE93-4F3A-BCB0-F4019E33DF0B}" srcId="{C80224A0-B331-40CD-BB0E-F1BA2F374AF4}" destId="{849660FA-4FF1-4476-B9CC-C0A174B082B9}" srcOrd="1" destOrd="0" parTransId="{C1576DF0-DE88-4AE6-A924-42690D84CEEE}" sibTransId="{919C53BD-BF80-4B6E-89C4-A4C7C0654055}"/>
    <dgm:cxn modelId="{A8890860-4AAD-434D-AE32-F1FA4DCF9E9A}" type="presOf" srcId="{DAE9C67D-F3FE-48DA-A5D2-4054AF7F52C0}" destId="{DC057205-8E2A-F446-9D73-73A719DB830B}" srcOrd="0" destOrd="0" presId="urn:microsoft.com/office/officeart/2008/layout/LinedList"/>
    <dgm:cxn modelId="{25BA258B-ECA3-49A0-B70D-E07454393305}" srcId="{C80224A0-B331-40CD-BB0E-F1BA2F374AF4}" destId="{DAE9C67D-F3FE-48DA-A5D2-4054AF7F52C0}" srcOrd="2" destOrd="0" parTransId="{D4F36ACD-607A-4016-9126-6DBF4C202357}" sibTransId="{87C54CA3-5989-409A-8698-28554D1831E8}"/>
    <dgm:cxn modelId="{C10CEB9E-5A9D-B049-A867-152F21690A07}" type="presOf" srcId="{849660FA-4FF1-4476-B9CC-C0A174B082B9}" destId="{BA61E6D9-1E32-1E46-A804-EB305824B7FB}" srcOrd="0" destOrd="0" presId="urn:microsoft.com/office/officeart/2008/layout/LinedList"/>
    <dgm:cxn modelId="{6C910EA3-08E2-A24C-B6B5-5854F750B1EA}" type="presOf" srcId="{C80224A0-B331-40CD-BB0E-F1BA2F374AF4}" destId="{637D27FF-5F04-274F-8A96-F8135CA51249}" srcOrd="0" destOrd="0" presId="urn:microsoft.com/office/officeart/2008/layout/LinedList"/>
    <dgm:cxn modelId="{8768A2B7-F134-674E-B34F-3091DD717920}" type="presOf" srcId="{56F00527-39EF-4BD2-93ED-6E16731C127B}" destId="{893DA326-2683-EF4D-966C-9A94BE5A786D}" srcOrd="0" destOrd="0" presId="urn:microsoft.com/office/officeart/2008/layout/LinedList"/>
    <dgm:cxn modelId="{E0D1F0C9-D2BF-416F-9EB7-8C7AEB2731B2}" srcId="{C80224A0-B331-40CD-BB0E-F1BA2F374AF4}" destId="{56F00527-39EF-4BD2-93ED-6E16731C127B}" srcOrd="0" destOrd="0" parTransId="{CE0FD858-CF8B-4A16-998D-394982B01DFF}" sibTransId="{C90CE8D2-8AF5-4C55-ADB4-112BADE5E4B9}"/>
    <dgm:cxn modelId="{16B510C1-FFCF-5442-8736-EA00DFE3FFEE}" type="presParOf" srcId="{637D27FF-5F04-274F-8A96-F8135CA51249}" destId="{6FFBB4DF-9726-6742-A71D-87DC511D75E7}" srcOrd="0" destOrd="0" presId="urn:microsoft.com/office/officeart/2008/layout/LinedList"/>
    <dgm:cxn modelId="{0AA3503E-111E-B94E-A6D3-81913E4E8DA1}" type="presParOf" srcId="{637D27FF-5F04-274F-8A96-F8135CA51249}" destId="{782F1DAC-2357-684A-984D-A0D573246EDC}" srcOrd="1" destOrd="0" presId="urn:microsoft.com/office/officeart/2008/layout/LinedList"/>
    <dgm:cxn modelId="{479E797B-4C1F-AB40-8933-442198346C38}" type="presParOf" srcId="{782F1DAC-2357-684A-984D-A0D573246EDC}" destId="{893DA326-2683-EF4D-966C-9A94BE5A786D}" srcOrd="0" destOrd="0" presId="urn:microsoft.com/office/officeart/2008/layout/LinedList"/>
    <dgm:cxn modelId="{F1377100-7F9D-8042-BE62-C4B5E339CE70}" type="presParOf" srcId="{782F1DAC-2357-684A-984D-A0D573246EDC}" destId="{DFE839DA-9598-2B40-B078-09B6A2EBB2AA}" srcOrd="1" destOrd="0" presId="urn:microsoft.com/office/officeart/2008/layout/LinedList"/>
    <dgm:cxn modelId="{EC30E7DA-C91C-F748-A9DE-609315D397BB}" type="presParOf" srcId="{637D27FF-5F04-274F-8A96-F8135CA51249}" destId="{5F667D75-02AF-0C47-AF2C-FB9C5B03BF9C}" srcOrd="2" destOrd="0" presId="urn:microsoft.com/office/officeart/2008/layout/LinedList"/>
    <dgm:cxn modelId="{17A9C056-2A39-F741-A39E-C6002C3FB04A}" type="presParOf" srcId="{637D27FF-5F04-274F-8A96-F8135CA51249}" destId="{74AF1E52-98DD-F347-A7E3-274BA68256AF}" srcOrd="3" destOrd="0" presId="urn:microsoft.com/office/officeart/2008/layout/LinedList"/>
    <dgm:cxn modelId="{951AD638-EF39-2245-BF6E-C145481AFB45}" type="presParOf" srcId="{74AF1E52-98DD-F347-A7E3-274BA68256AF}" destId="{BA61E6D9-1E32-1E46-A804-EB305824B7FB}" srcOrd="0" destOrd="0" presId="urn:microsoft.com/office/officeart/2008/layout/LinedList"/>
    <dgm:cxn modelId="{841D6127-983A-1D4D-B510-CB9C74B26F2C}" type="presParOf" srcId="{74AF1E52-98DD-F347-A7E3-274BA68256AF}" destId="{6059ADDB-1A00-EE4C-8F5E-80AD92B92D99}" srcOrd="1" destOrd="0" presId="urn:microsoft.com/office/officeart/2008/layout/LinedList"/>
    <dgm:cxn modelId="{03A32CB5-F7CE-7645-8D18-4CB47073DA7C}" type="presParOf" srcId="{637D27FF-5F04-274F-8A96-F8135CA51249}" destId="{73E8CFDF-9987-7042-BAF4-7C34C3DF1BEE}" srcOrd="4" destOrd="0" presId="urn:microsoft.com/office/officeart/2008/layout/LinedList"/>
    <dgm:cxn modelId="{0A40F836-39A4-CD49-A0D2-DCF108485525}" type="presParOf" srcId="{637D27FF-5F04-274F-8A96-F8135CA51249}" destId="{5D4A0211-346E-9E4E-B7A9-ECC599459A5D}" srcOrd="5" destOrd="0" presId="urn:microsoft.com/office/officeart/2008/layout/LinedList"/>
    <dgm:cxn modelId="{D2C28CC1-AF2A-2543-8F37-608424F79E8F}" type="presParOf" srcId="{5D4A0211-346E-9E4E-B7A9-ECC599459A5D}" destId="{DC057205-8E2A-F446-9D73-73A719DB830B}" srcOrd="0" destOrd="0" presId="urn:microsoft.com/office/officeart/2008/layout/LinedList"/>
    <dgm:cxn modelId="{7A394933-CD48-6940-9A25-9DAA49D532A3}" type="presParOf" srcId="{5D4A0211-346E-9E4E-B7A9-ECC599459A5D}" destId="{3F7A106C-7CA0-0845-AD42-E6839F6557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0224A0-B331-40CD-BB0E-F1BA2F374AF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F00527-39EF-4BD2-93ED-6E16731C127B}">
      <dgm:prSet custT="1"/>
      <dgm:spPr/>
      <dgm:t>
        <a:bodyPr/>
        <a:lstStyle/>
        <a:p>
          <a:r>
            <a:rPr lang="en-US" sz="2600" dirty="0"/>
            <a:t>What are the projected applications?</a:t>
          </a:r>
        </a:p>
        <a:p>
          <a:r>
            <a:rPr lang="en-US" sz="2600" dirty="0"/>
            <a:t>→ Quantum Chemistry, New materials, Drug    discovery</a:t>
          </a:r>
        </a:p>
      </dgm:t>
    </dgm:pt>
    <dgm:pt modelId="{CE0FD858-CF8B-4A16-998D-394982B01DFF}" type="parTrans" cxnId="{E0D1F0C9-D2BF-416F-9EB7-8C7AEB2731B2}">
      <dgm:prSet/>
      <dgm:spPr/>
      <dgm:t>
        <a:bodyPr/>
        <a:lstStyle/>
        <a:p>
          <a:endParaRPr lang="en-US"/>
        </a:p>
      </dgm:t>
    </dgm:pt>
    <dgm:pt modelId="{C90CE8D2-8AF5-4C55-ADB4-112BADE5E4B9}" type="sibTrans" cxnId="{E0D1F0C9-D2BF-416F-9EB7-8C7AEB2731B2}">
      <dgm:prSet/>
      <dgm:spPr/>
      <dgm:t>
        <a:bodyPr/>
        <a:lstStyle/>
        <a:p>
          <a:endParaRPr lang="en-US"/>
        </a:p>
      </dgm:t>
    </dgm:pt>
    <dgm:pt modelId="{849660FA-4FF1-4476-B9CC-C0A174B082B9}">
      <dgm:prSet custT="1"/>
      <dgm:spPr/>
      <dgm:t>
        <a:bodyPr/>
        <a:lstStyle/>
        <a:p>
          <a:r>
            <a:rPr lang="en-US" sz="2600" dirty="0"/>
            <a:t>When can we expect to implement it?</a:t>
          </a:r>
        </a:p>
        <a:p>
          <a:r>
            <a:rPr lang="en-US" sz="2600" dirty="0"/>
            <a:t>→ 1-10 million qubits</a:t>
          </a:r>
        </a:p>
      </dgm:t>
    </dgm:pt>
    <dgm:pt modelId="{C1576DF0-DE88-4AE6-A924-42690D84CEEE}" type="parTrans" cxnId="{FD546431-FE93-4F3A-BCB0-F4019E33DF0B}">
      <dgm:prSet/>
      <dgm:spPr/>
      <dgm:t>
        <a:bodyPr/>
        <a:lstStyle/>
        <a:p>
          <a:endParaRPr lang="en-US"/>
        </a:p>
      </dgm:t>
    </dgm:pt>
    <dgm:pt modelId="{919C53BD-BF80-4B6E-89C4-A4C7C0654055}" type="sibTrans" cxnId="{FD546431-FE93-4F3A-BCB0-F4019E33DF0B}">
      <dgm:prSet/>
      <dgm:spPr/>
      <dgm:t>
        <a:bodyPr/>
        <a:lstStyle/>
        <a:p>
          <a:endParaRPr lang="en-US"/>
        </a:p>
      </dgm:t>
    </dgm:pt>
    <dgm:pt modelId="{DAE9C67D-F3FE-48DA-A5D2-4054AF7F52C0}">
      <dgm:prSet custT="1"/>
      <dgm:spPr/>
      <dgm:t>
        <a:bodyPr/>
        <a:lstStyle/>
        <a:p>
          <a:r>
            <a:rPr lang="en-US" sz="2600" dirty="0"/>
            <a:t>How confident are we about the potential speedup?</a:t>
          </a:r>
        </a:p>
        <a:p>
          <a:r>
            <a:rPr lang="en-US" sz="2600" dirty="0"/>
            <a:t>→ Provable subject to CS conjectures</a:t>
          </a:r>
        </a:p>
        <a:p>
          <a:r>
            <a:rPr lang="en-US" sz="2600" dirty="0"/>
            <a:t>→ Application dependent</a:t>
          </a:r>
        </a:p>
      </dgm:t>
    </dgm:pt>
    <dgm:pt modelId="{D4F36ACD-607A-4016-9126-6DBF4C202357}" type="parTrans" cxnId="{25BA258B-ECA3-49A0-B70D-E07454393305}">
      <dgm:prSet/>
      <dgm:spPr/>
      <dgm:t>
        <a:bodyPr/>
        <a:lstStyle/>
        <a:p>
          <a:endParaRPr lang="en-US"/>
        </a:p>
      </dgm:t>
    </dgm:pt>
    <dgm:pt modelId="{87C54CA3-5989-409A-8698-28554D1831E8}" type="sibTrans" cxnId="{25BA258B-ECA3-49A0-B70D-E07454393305}">
      <dgm:prSet/>
      <dgm:spPr/>
      <dgm:t>
        <a:bodyPr/>
        <a:lstStyle/>
        <a:p>
          <a:endParaRPr lang="en-US"/>
        </a:p>
      </dgm:t>
    </dgm:pt>
    <dgm:pt modelId="{637D27FF-5F04-274F-8A96-F8135CA51249}" type="pres">
      <dgm:prSet presAssocID="{C80224A0-B331-40CD-BB0E-F1BA2F374AF4}" presName="vert0" presStyleCnt="0">
        <dgm:presLayoutVars>
          <dgm:dir/>
          <dgm:animOne val="branch"/>
          <dgm:animLvl val="lvl"/>
        </dgm:presLayoutVars>
      </dgm:prSet>
      <dgm:spPr/>
    </dgm:pt>
    <dgm:pt modelId="{6FFBB4DF-9726-6742-A71D-87DC511D75E7}" type="pres">
      <dgm:prSet presAssocID="{56F00527-39EF-4BD2-93ED-6E16731C127B}" presName="thickLine" presStyleLbl="alignNode1" presStyleIdx="0" presStyleCnt="3"/>
      <dgm:spPr/>
    </dgm:pt>
    <dgm:pt modelId="{782F1DAC-2357-684A-984D-A0D573246EDC}" type="pres">
      <dgm:prSet presAssocID="{56F00527-39EF-4BD2-93ED-6E16731C127B}" presName="horz1" presStyleCnt="0"/>
      <dgm:spPr/>
    </dgm:pt>
    <dgm:pt modelId="{893DA326-2683-EF4D-966C-9A94BE5A786D}" type="pres">
      <dgm:prSet presAssocID="{56F00527-39EF-4BD2-93ED-6E16731C127B}" presName="tx1" presStyleLbl="revTx" presStyleIdx="0" presStyleCnt="3"/>
      <dgm:spPr/>
    </dgm:pt>
    <dgm:pt modelId="{DFE839DA-9598-2B40-B078-09B6A2EBB2AA}" type="pres">
      <dgm:prSet presAssocID="{56F00527-39EF-4BD2-93ED-6E16731C127B}" presName="vert1" presStyleCnt="0"/>
      <dgm:spPr/>
    </dgm:pt>
    <dgm:pt modelId="{5F667D75-02AF-0C47-AF2C-FB9C5B03BF9C}" type="pres">
      <dgm:prSet presAssocID="{849660FA-4FF1-4476-B9CC-C0A174B082B9}" presName="thickLine" presStyleLbl="alignNode1" presStyleIdx="1" presStyleCnt="3"/>
      <dgm:spPr/>
    </dgm:pt>
    <dgm:pt modelId="{74AF1E52-98DD-F347-A7E3-274BA68256AF}" type="pres">
      <dgm:prSet presAssocID="{849660FA-4FF1-4476-B9CC-C0A174B082B9}" presName="horz1" presStyleCnt="0"/>
      <dgm:spPr/>
    </dgm:pt>
    <dgm:pt modelId="{BA61E6D9-1E32-1E46-A804-EB305824B7FB}" type="pres">
      <dgm:prSet presAssocID="{849660FA-4FF1-4476-B9CC-C0A174B082B9}" presName="tx1" presStyleLbl="revTx" presStyleIdx="1" presStyleCnt="3"/>
      <dgm:spPr/>
    </dgm:pt>
    <dgm:pt modelId="{6059ADDB-1A00-EE4C-8F5E-80AD92B92D99}" type="pres">
      <dgm:prSet presAssocID="{849660FA-4FF1-4476-B9CC-C0A174B082B9}" presName="vert1" presStyleCnt="0"/>
      <dgm:spPr/>
    </dgm:pt>
    <dgm:pt modelId="{73E8CFDF-9987-7042-BAF4-7C34C3DF1BEE}" type="pres">
      <dgm:prSet presAssocID="{DAE9C67D-F3FE-48DA-A5D2-4054AF7F52C0}" presName="thickLine" presStyleLbl="alignNode1" presStyleIdx="2" presStyleCnt="3"/>
      <dgm:spPr/>
    </dgm:pt>
    <dgm:pt modelId="{5D4A0211-346E-9E4E-B7A9-ECC599459A5D}" type="pres">
      <dgm:prSet presAssocID="{DAE9C67D-F3FE-48DA-A5D2-4054AF7F52C0}" presName="horz1" presStyleCnt="0"/>
      <dgm:spPr/>
    </dgm:pt>
    <dgm:pt modelId="{DC057205-8E2A-F446-9D73-73A719DB830B}" type="pres">
      <dgm:prSet presAssocID="{DAE9C67D-F3FE-48DA-A5D2-4054AF7F52C0}" presName="tx1" presStyleLbl="revTx" presStyleIdx="2" presStyleCnt="3"/>
      <dgm:spPr/>
    </dgm:pt>
    <dgm:pt modelId="{3F7A106C-7CA0-0845-AD42-E6839F655716}" type="pres">
      <dgm:prSet presAssocID="{DAE9C67D-F3FE-48DA-A5D2-4054AF7F52C0}" presName="vert1" presStyleCnt="0"/>
      <dgm:spPr/>
    </dgm:pt>
  </dgm:ptLst>
  <dgm:cxnLst>
    <dgm:cxn modelId="{FD546431-FE93-4F3A-BCB0-F4019E33DF0B}" srcId="{C80224A0-B331-40CD-BB0E-F1BA2F374AF4}" destId="{849660FA-4FF1-4476-B9CC-C0A174B082B9}" srcOrd="1" destOrd="0" parTransId="{C1576DF0-DE88-4AE6-A924-42690D84CEEE}" sibTransId="{919C53BD-BF80-4B6E-89C4-A4C7C0654055}"/>
    <dgm:cxn modelId="{A8890860-4AAD-434D-AE32-F1FA4DCF9E9A}" type="presOf" srcId="{DAE9C67D-F3FE-48DA-A5D2-4054AF7F52C0}" destId="{DC057205-8E2A-F446-9D73-73A719DB830B}" srcOrd="0" destOrd="0" presId="urn:microsoft.com/office/officeart/2008/layout/LinedList"/>
    <dgm:cxn modelId="{25BA258B-ECA3-49A0-B70D-E07454393305}" srcId="{C80224A0-B331-40CD-BB0E-F1BA2F374AF4}" destId="{DAE9C67D-F3FE-48DA-A5D2-4054AF7F52C0}" srcOrd="2" destOrd="0" parTransId="{D4F36ACD-607A-4016-9126-6DBF4C202357}" sibTransId="{87C54CA3-5989-409A-8698-28554D1831E8}"/>
    <dgm:cxn modelId="{C10CEB9E-5A9D-B049-A867-152F21690A07}" type="presOf" srcId="{849660FA-4FF1-4476-B9CC-C0A174B082B9}" destId="{BA61E6D9-1E32-1E46-A804-EB305824B7FB}" srcOrd="0" destOrd="0" presId="urn:microsoft.com/office/officeart/2008/layout/LinedList"/>
    <dgm:cxn modelId="{6C910EA3-08E2-A24C-B6B5-5854F750B1EA}" type="presOf" srcId="{C80224A0-B331-40CD-BB0E-F1BA2F374AF4}" destId="{637D27FF-5F04-274F-8A96-F8135CA51249}" srcOrd="0" destOrd="0" presId="urn:microsoft.com/office/officeart/2008/layout/LinedList"/>
    <dgm:cxn modelId="{8768A2B7-F134-674E-B34F-3091DD717920}" type="presOf" srcId="{56F00527-39EF-4BD2-93ED-6E16731C127B}" destId="{893DA326-2683-EF4D-966C-9A94BE5A786D}" srcOrd="0" destOrd="0" presId="urn:microsoft.com/office/officeart/2008/layout/LinedList"/>
    <dgm:cxn modelId="{E0D1F0C9-D2BF-416F-9EB7-8C7AEB2731B2}" srcId="{C80224A0-B331-40CD-BB0E-F1BA2F374AF4}" destId="{56F00527-39EF-4BD2-93ED-6E16731C127B}" srcOrd="0" destOrd="0" parTransId="{CE0FD858-CF8B-4A16-998D-394982B01DFF}" sibTransId="{C90CE8D2-8AF5-4C55-ADB4-112BADE5E4B9}"/>
    <dgm:cxn modelId="{16B510C1-FFCF-5442-8736-EA00DFE3FFEE}" type="presParOf" srcId="{637D27FF-5F04-274F-8A96-F8135CA51249}" destId="{6FFBB4DF-9726-6742-A71D-87DC511D75E7}" srcOrd="0" destOrd="0" presId="urn:microsoft.com/office/officeart/2008/layout/LinedList"/>
    <dgm:cxn modelId="{0AA3503E-111E-B94E-A6D3-81913E4E8DA1}" type="presParOf" srcId="{637D27FF-5F04-274F-8A96-F8135CA51249}" destId="{782F1DAC-2357-684A-984D-A0D573246EDC}" srcOrd="1" destOrd="0" presId="urn:microsoft.com/office/officeart/2008/layout/LinedList"/>
    <dgm:cxn modelId="{479E797B-4C1F-AB40-8933-442198346C38}" type="presParOf" srcId="{782F1DAC-2357-684A-984D-A0D573246EDC}" destId="{893DA326-2683-EF4D-966C-9A94BE5A786D}" srcOrd="0" destOrd="0" presId="urn:microsoft.com/office/officeart/2008/layout/LinedList"/>
    <dgm:cxn modelId="{F1377100-7F9D-8042-BE62-C4B5E339CE70}" type="presParOf" srcId="{782F1DAC-2357-684A-984D-A0D573246EDC}" destId="{DFE839DA-9598-2B40-B078-09B6A2EBB2AA}" srcOrd="1" destOrd="0" presId="urn:microsoft.com/office/officeart/2008/layout/LinedList"/>
    <dgm:cxn modelId="{EC30E7DA-C91C-F748-A9DE-609315D397BB}" type="presParOf" srcId="{637D27FF-5F04-274F-8A96-F8135CA51249}" destId="{5F667D75-02AF-0C47-AF2C-FB9C5B03BF9C}" srcOrd="2" destOrd="0" presId="urn:microsoft.com/office/officeart/2008/layout/LinedList"/>
    <dgm:cxn modelId="{17A9C056-2A39-F741-A39E-C6002C3FB04A}" type="presParOf" srcId="{637D27FF-5F04-274F-8A96-F8135CA51249}" destId="{74AF1E52-98DD-F347-A7E3-274BA68256AF}" srcOrd="3" destOrd="0" presId="urn:microsoft.com/office/officeart/2008/layout/LinedList"/>
    <dgm:cxn modelId="{951AD638-EF39-2245-BF6E-C145481AFB45}" type="presParOf" srcId="{74AF1E52-98DD-F347-A7E3-274BA68256AF}" destId="{BA61E6D9-1E32-1E46-A804-EB305824B7FB}" srcOrd="0" destOrd="0" presId="urn:microsoft.com/office/officeart/2008/layout/LinedList"/>
    <dgm:cxn modelId="{841D6127-983A-1D4D-B510-CB9C74B26F2C}" type="presParOf" srcId="{74AF1E52-98DD-F347-A7E3-274BA68256AF}" destId="{6059ADDB-1A00-EE4C-8F5E-80AD92B92D99}" srcOrd="1" destOrd="0" presId="urn:microsoft.com/office/officeart/2008/layout/LinedList"/>
    <dgm:cxn modelId="{03A32CB5-F7CE-7645-8D18-4CB47073DA7C}" type="presParOf" srcId="{637D27FF-5F04-274F-8A96-F8135CA51249}" destId="{73E8CFDF-9987-7042-BAF4-7C34C3DF1BEE}" srcOrd="4" destOrd="0" presId="urn:microsoft.com/office/officeart/2008/layout/LinedList"/>
    <dgm:cxn modelId="{0A40F836-39A4-CD49-A0D2-DCF108485525}" type="presParOf" srcId="{637D27FF-5F04-274F-8A96-F8135CA51249}" destId="{5D4A0211-346E-9E4E-B7A9-ECC599459A5D}" srcOrd="5" destOrd="0" presId="urn:microsoft.com/office/officeart/2008/layout/LinedList"/>
    <dgm:cxn modelId="{D2C28CC1-AF2A-2543-8F37-608424F79E8F}" type="presParOf" srcId="{5D4A0211-346E-9E4E-B7A9-ECC599459A5D}" destId="{DC057205-8E2A-F446-9D73-73A719DB830B}" srcOrd="0" destOrd="0" presId="urn:microsoft.com/office/officeart/2008/layout/LinedList"/>
    <dgm:cxn modelId="{7A394933-CD48-6940-9A25-9DAA49D532A3}" type="presParOf" srcId="{5D4A0211-346E-9E4E-B7A9-ECC599459A5D}" destId="{3F7A106C-7CA0-0845-AD42-E6839F6557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BB4DF-9726-6742-A71D-87DC511D75E7}">
      <dsp:nvSpPr>
        <dsp:cNvPr id="0" name=""/>
        <dsp:cNvSpPr/>
      </dsp:nvSpPr>
      <dsp:spPr>
        <a:xfrm>
          <a:off x="0" y="2392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3DA326-2683-EF4D-966C-9A94BE5A786D}">
      <dsp:nvSpPr>
        <dsp:cNvPr id="0" name=""/>
        <dsp:cNvSpPr/>
      </dsp:nvSpPr>
      <dsp:spPr>
        <a:xfrm>
          <a:off x="0" y="2392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What are the projected applications?</a:t>
          </a:r>
        </a:p>
      </dsp:txBody>
      <dsp:txXfrm>
        <a:off x="0" y="2392"/>
        <a:ext cx="6266011" cy="1631587"/>
      </dsp:txXfrm>
    </dsp:sp>
    <dsp:sp modelId="{5F667D75-02AF-0C47-AF2C-FB9C5B03BF9C}">
      <dsp:nvSpPr>
        <dsp:cNvPr id="0" name=""/>
        <dsp:cNvSpPr/>
      </dsp:nvSpPr>
      <dsp:spPr>
        <a:xfrm>
          <a:off x="0" y="1633979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61E6D9-1E32-1E46-A804-EB305824B7FB}">
      <dsp:nvSpPr>
        <dsp:cNvPr id="0" name=""/>
        <dsp:cNvSpPr/>
      </dsp:nvSpPr>
      <dsp:spPr>
        <a:xfrm>
          <a:off x="0" y="1633979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When can we expect to implement it?</a:t>
          </a:r>
        </a:p>
      </dsp:txBody>
      <dsp:txXfrm>
        <a:off x="0" y="1633979"/>
        <a:ext cx="6266011" cy="1631587"/>
      </dsp:txXfrm>
    </dsp:sp>
    <dsp:sp modelId="{73E8CFDF-9987-7042-BAF4-7C34C3DF1BEE}">
      <dsp:nvSpPr>
        <dsp:cNvPr id="0" name=""/>
        <dsp:cNvSpPr/>
      </dsp:nvSpPr>
      <dsp:spPr>
        <a:xfrm>
          <a:off x="0" y="3265567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057205-8E2A-F446-9D73-73A719DB830B}">
      <dsp:nvSpPr>
        <dsp:cNvPr id="0" name=""/>
        <dsp:cNvSpPr/>
      </dsp:nvSpPr>
      <dsp:spPr>
        <a:xfrm>
          <a:off x="0" y="3265567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How confident are we about the potential speedup?</a:t>
          </a:r>
        </a:p>
      </dsp:txBody>
      <dsp:txXfrm>
        <a:off x="0" y="3265567"/>
        <a:ext cx="6266011" cy="1631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BB4DF-9726-6742-A71D-87DC511D75E7}">
      <dsp:nvSpPr>
        <dsp:cNvPr id="0" name=""/>
        <dsp:cNvSpPr/>
      </dsp:nvSpPr>
      <dsp:spPr>
        <a:xfrm>
          <a:off x="0" y="2392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3DA326-2683-EF4D-966C-9A94BE5A786D}">
      <dsp:nvSpPr>
        <dsp:cNvPr id="0" name=""/>
        <dsp:cNvSpPr/>
      </dsp:nvSpPr>
      <dsp:spPr>
        <a:xfrm>
          <a:off x="0" y="2392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What are the projected applications?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Breaking cryptography</a:t>
          </a:r>
        </a:p>
      </dsp:txBody>
      <dsp:txXfrm>
        <a:off x="0" y="2392"/>
        <a:ext cx="6266011" cy="1631587"/>
      </dsp:txXfrm>
    </dsp:sp>
    <dsp:sp modelId="{5F667D75-02AF-0C47-AF2C-FB9C5B03BF9C}">
      <dsp:nvSpPr>
        <dsp:cNvPr id="0" name=""/>
        <dsp:cNvSpPr/>
      </dsp:nvSpPr>
      <dsp:spPr>
        <a:xfrm>
          <a:off x="0" y="1633979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61E6D9-1E32-1E46-A804-EB305824B7FB}">
      <dsp:nvSpPr>
        <dsp:cNvPr id="0" name=""/>
        <dsp:cNvSpPr/>
      </dsp:nvSpPr>
      <dsp:spPr>
        <a:xfrm>
          <a:off x="0" y="1633979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When can we expect to implement it?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20 million (physical) qubits</a:t>
          </a:r>
        </a:p>
      </dsp:txBody>
      <dsp:txXfrm>
        <a:off x="0" y="1633979"/>
        <a:ext cx="6266011" cy="1631587"/>
      </dsp:txXfrm>
    </dsp:sp>
    <dsp:sp modelId="{73E8CFDF-9987-7042-BAF4-7C34C3DF1BEE}">
      <dsp:nvSpPr>
        <dsp:cNvPr id="0" name=""/>
        <dsp:cNvSpPr/>
      </dsp:nvSpPr>
      <dsp:spPr>
        <a:xfrm>
          <a:off x="0" y="3265567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057205-8E2A-F446-9D73-73A719DB830B}">
      <dsp:nvSpPr>
        <dsp:cNvPr id="0" name=""/>
        <dsp:cNvSpPr/>
      </dsp:nvSpPr>
      <dsp:spPr>
        <a:xfrm>
          <a:off x="0" y="3265567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How confident are we about the potential speedup?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Very – exponential speedup compared to the best-known algorithms</a:t>
          </a:r>
        </a:p>
      </dsp:txBody>
      <dsp:txXfrm>
        <a:off x="0" y="3265567"/>
        <a:ext cx="6266011" cy="16315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BB4DF-9726-6742-A71D-87DC511D75E7}">
      <dsp:nvSpPr>
        <dsp:cNvPr id="0" name=""/>
        <dsp:cNvSpPr/>
      </dsp:nvSpPr>
      <dsp:spPr>
        <a:xfrm>
          <a:off x="0" y="2392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3DA326-2683-EF4D-966C-9A94BE5A786D}">
      <dsp:nvSpPr>
        <dsp:cNvPr id="0" name=""/>
        <dsp:cNvSpPr/>
      </dsp:nvSpPr>
      <dsp:spPr>
        <a:xfrm>
          <a:off x="0" y="2392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What are the projected applications?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certifiable randomness </a:t>
          </a:r>
        </a:p>
      </dsp:txBody>
      <dsp:txXfrm>
        <a:off x="0" y="2392"/>
        <a:ext cx="6266011" cy="1631587"/>
      </dsp:txXfrm>
    </dsp:sp>
    <dsp:sp modelId="{5F667D75-02AF-0C47-AF2C-FB9C5B03BF9C}">
      <dsp:nvSpPr>
        <dsp:cNvPr id="0" name=""/>
        <dsp:cNvSpPr/>
      </dsp:nvSpPr>
      <dsp:spPr>
        <a:xfrm>
          <a:off x="0" y="1633979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61E6D9-1E32-1E46-A804-EB305824B7FB}">
      <dsp:nvSpPr>
        <dsp:cNvPr id="0" name=""/>
        <dsp:cNvSpPr/>
      </dsp:nvSpPr>
      <dsp:spPr>
        <a:xfrm>
          <a:off x="0" y="1633979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When can we expect to implement it?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 2019</a:t>
          </a:r>
        </a:p>
      </dsp:txBody>
      <dsp:txXfrm>
        <a:off x="0" y="1633979"/>
        <a:ext cx="6266011" cy="1631587"/>
      </dsp:txXfrm>
    </dsp:sp>
    <dsp:sp modelId="{73E8CFDF-9987-7042-BAF4-7C34C3DF1BEE}">
      <dsp:nvSpPr>
        <dsp:cNvPr id="0" name=""/>
        <dsp:cNvSpPr/>
      </dsp:nvSpPr>
      <dsp:spPr>
        <a:xfrm>
          <a:off x="0" y="3265567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057205-8E2A-F446-9D73-73A719DB830B}">
      <dsp:nvSpPr>
        <dsp:cNvPr id="0" name=""/>
        <dsp:cNvSpPr/>
      </dsp:nvSpPr>
      <dsp:spPr>
        <a:xfrm>
          <a:off x="0" y="3265567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How confident are we about the potential speedup?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Provable subject to CS conjectures</a:t>
          </a:r>
        </a:p>
      </dsp:txBody>
      <dsp:txXfrm>
        <a:off x="0" y="3265567"/>
        <a:ext cx="6266011" cy="1631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BB4DF-9726-6742-A71D-87DC511D75E7}">
      <dsp:nvSpPr>
        <dsp:cNvPr id="0" name=""/>
        <dsp:cNvSpPr/>
      </dsp:nvSpPr>
      <dsp:spPr>
        <a:xfrm>
          <a:off x="0" y="2392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3DA326-2683-EF4D-966C-9A94BE5A786D}">
      <dsp:nvSpPr>
        <dsp:cNvPr id="0" name=""/>
        <dsp:cNvSpPr/>
      </dsp:nvSpPr>
      <dsp:spPr>
        <a:xfrm>
          <a:off x="0" y="2392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What are the projected applications?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Quantum Chemistry, New materials, Drug    discovery</a:t>
          </a:r>
        </a:p>
      </dsp:txBody>
      <dsp:txXfrm>
        <a:off x="0" y="2392"/>
        <a:ext cx="6266011" cy="1631587"/>
      </dsp:txXfrm>
    </dsp:sp>
    <dsp:sp modelId="{5F667D75-02AF-0C47-AF2C-FB9C5B03BF9C}">
      <dsp:nvSpPr>
        <dsp:cNvPr id="0" name=""/>
        <dsp:cNvSpPr/>
      </dsp:nvSpPr>
      <dsp:spPr>
        <a:xfrm>
          <a:off x="0" y="1633979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61E6D9-1E32-1E46-A804-EB305824B7FB}">
      <dsp:nvSpPr>
        <dsp:cNvPr id="0" name=""/>
        <dsp:cNvSpPr/>
      </dsp:nvSpPr>
      <dsp:spPr>
        <a:xfrm>
          <a:off x="0" y="1633979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When can we expect to implement it?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1-10 million qubits</a:t>
          </a:r>
        </a:p>
      </dsp:txBody>
      <dsp:txXfrm>
        <a:off x="0" y="1633979"/>
        <a:ext cx="6266011" cy="1631587"/>
      </dsp:txXfrm>
    </dsp:sp>
    <dsp:sp modelId="{73E8CFDF-9987-7042-BAF4-7C34C3DF1BEE}">
      <dsp:nvSpPr>
        <dsp:cNvPr id="0" name=""/>
        <dsp:cNvSpPr/>
      </dsp:nvSpPr>
      <dsp:spPr>
        <a:xfrm>
          <a:off x="0" y="3265567"/>
          <a:ext cx="6266011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057205-8E2A-F446-9D73-73A719DB830B}">
      <dsp:nvSpPr>
        <dsp:cNvPr id="0" name=""/>
        <dsp:cNvSpPr/>
      </dsp:nvSpPr>
      <dsp:spPr>
        <a:xfrm>
          <a:off x="0" y="3265567"/>
          <a:ext cx="6266011" cy="163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How confident are we about the potential speedup?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Provable subject to CS conjectures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→ Application dependent</a:t>
          </a:r>
        </a:p>
      </dsp:txBody>
      <dsp:txXfrm>
        <a:off x="0" y="3265567"/>
        <a:ext cx="6266011" cy="163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36790-2425-8D4D-A53D-0C3444977512}" type="datetimeFigureOut">
              <a:rPr lang="en-US" smtClean="0"/>
              <a:t>3/11/21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BA2B-B65B-4E4F-95C2-6B6FCFAA5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65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BA2B-B65B-4E4F-95C2-6B6FCFAA5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3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BA2B-B65B-4E4F-95C2-6B6FCFAA5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1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BA2B-B65B-4E4F-95C2-6B6FCFAA5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BA2B-B65B-4E4F-95C2-6B6FCFAA5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D0181-AE5D-43D9-BF1C-EB52DEBE1E2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032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D0181-AE5D-43D9-BF1C-EB52DEBE1E2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327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D0181-AE5D-43D9-BF1C-EB52DEBE1E2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85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D0181-AE5D-43D9-BF1C-EB52DEBE1E2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762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BA2B-B65B-4E4F-95C2-6B6FCFAA5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5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0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7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8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2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417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6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5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0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3/11/21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8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09A64-55A3-3B4D-823E-5AFD838B0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My work as a quantum algorithms researcher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FBF0111-221D-4747-A636-21C7D6396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Maria Kieferova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8A426F1-C894-014B-83EF-EFD0513EB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696" y="4618903"/>
            <a:ext cx="2979801" cy="1354455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02922A4-EEC8-B848-A1CA-3F31EFC9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062" y="4697979"/>
            <a:ext cx="3921368" cy="113081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E1BCDE-9125-CD45-9A07-71D4C59E0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27" y="4478490"/>
            <a:ext cx="4430043" cy="16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8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C271-6AF3-7D4C-8721-96525348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54" y="539936"/>
            <a:ext cx="10340346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What are the applications of quantum computers?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977BE-61EB-5D44-A73D-8303194A4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0866" y="2049784"/>
            <a:ext cx="5041739" cy="367921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What are the problems where quantum computers </a:t>
            </a:r>
            <a:r>
              <a:rPr lang="en-US" sz="3600" b="1" dirty="0">
                <a:solidFill>
                  <a:schemeClr val="bg1"/>
                </a:solidFill>
              </a:rPr>
              <a:t>eventually</a:t>
            </a:r>
            <a:r>
              <a:rPr lang="en-US" sz="3600" dirty="0">
                <a:solidFill>
                  <a:schemeClr val="bg1"/>
                </a:solidFill>
              </a:rPr>
              <a:t> outperform classical computers?</a:t>
            </a:r>
            <a:r>
              <a:rPr lang="en-US" sz="3600" baseline="30000" dirty="0">
                <a:solidFill>
                  <a:schemeClr val="bg1"/>
                </a:solidFill>
              </a:rPr>
              <a:t>*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B3145-04C1-7344-B1E6-970B0AAF3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453" y="2049784"/>
            <a:ext cx="4906701" cy="367921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What problems can we solve more efficiently with 100/1000/10</a:t>
            </a:r>
            <a:r>
              <a:rPr lang="en-US" sz="3600" baseline="30000" dirty="0">
                <a:solidFill>
                  <a:schemeClr val="bg1"/>
                </a:solidFill>
              </a:rPr>
              <a:t>6</a:t>
            </a:r>
            <a:r>
              <a:rPr lang="en-US" sz="3600" dirty="0">
                <a:solidFill>
                  <a:schemeClr val="bg1"/>
                </a:solidFill>
              </a:rPr>
              <a:t> very good qubits?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DE047-A5F0-2948-99B1-64F252DA3A8F}"/>
              </a:ext>
            </a:extLst>
          </p:cNvPr>
          <p:cNvSpPr txBox="1"/>
          <p:nvPr/>
        </p:nvSpPr>
        <p:spPr>
          <a:xfrm>
            <a:off x="838200" y="6088284"/>
            <a:ext cx="468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*Given some complexity theoretic assumptions </a:t>
            </a:r>
          </a:p>
        </p:txBody>
      </p:sp>
    </p:spTree>
    <p:extLst>
      <p:ext uri="{BB962C8B-B14F-4D97-AF65-F5344CB8AC3E}">
        <p14:creationId xmlns:p14="http://schemas.microsoft.com/office/powerpoint/2010/main" val="285367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C271-6AF3-7D4C-8721-96525348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54" y="539936"/>
            <a:ext cx="10340346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What are the applications of quantum computers?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977BE-61EB-5D44-A73D-8303194A4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0866" y="2049784"/>
            <a:ext cx="5041739" cy="367921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What are the problems where quantum computers </a:t>
            </a:r>
            <a:r>
              <a:rPr lang="en-US" sz="3600" b="1" dirty="0">
                <a:solidFill>
                  <a:schemeClr val="bg1"/>
                </a:solidFill>
              </a:rPr>
              <a:t>eventually</a:t>
            </a:r>
            <a:r>
              <a:rPr lang="en-US" sz="3600" dirty="0">
                <a:solidFill>
                  <a:schemeClr val="bg1"/>
                </a:solidFill>
              </a:rPr>
              <a:t> outperform classical computers?</a:t>
            </a:r>
            <a:r>
              <a:rPr lang="en-US" sz="3600" baseline="30000" dirty="0">
                <a:solidFill>
                  <a:schemeClr val="bg1"/>
                </a:solidFill>
              </a:rPr>
              <a:t>*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DE047-A5F0-2948-99B1-64F252DA3A8F}"/>
              </a:ext>
            </a:extLst>
          </p:cNvPr>
          <p:cNvSpPr txBox="1"/>
          <p:nvPr/>
        </p:nvSpPr>
        <p:spPr>
          <a:xfrm>
            <a:off x="838200" y="6088284"/>
            <a:ext cx="468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*Given some complexity theoretic assumptions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36D56-A1DA-6548-8A37-EC482EC73A47}"/>
              </a:ext>
            </a:extLst>
          </p:cNvPr>
          <p:cNvSpPr txBox="1"/>
          <p:nvPr/>
        </p:nvSpPr>
        <p:spPr>
          <a:xfrm>
            <a:off x="1013454" y="2049784"/>
            <a:ext cx="5082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Use theoretical computer science to prove speedups in the asymptotic regime.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Requires large, mature quantum computers.</a:t>
            </a:r>
          </a:p>
        </p:txBody>
      </p:sp>
    </p:spTree>
    <p:extLst>
      <p:ext uri="{BB962C8B-B14F-4D97-AF65-F5344CB8AC3E}">
        <p14:creationId xmlns:p14="http://schemas.microsoft.com/office/powerpoint/2010/main" val="1484864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C271-6AF3-7D4C-8721-96525348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54" y="539936"/>
            <a:ext cx="10340346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What are the applications of quantum computers?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977BE-61EB-5D44-A73D-8303194A4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0866" y="2049784"/>
            <a:ext cx="5041739" cy="367921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What are the problems where quantum computers </a:t>
            </a:r>
            <a:r>
              <a:rPr lang="en-US" sz="3600" b="1" dirty="0">
                <a:solidFill>
                  <a:schemeClr val="bg1"/>
                </a:solidFill>
              </a:rPr>
              <a:t>eventually</a:t>
            </a:r>
            <a:r>
              <a:rPr lang="en-US" sz="3600" dirty="0">
                <a:solidFill>
                  <a:schemeClr val="bg1"/>
                </a:solidFill>
              </a:rPr>
              <a:t> outperform classical computers?</a:t>
            </a:r>
            <a:r>
              <a:rPr lang="en-US" sz="3600" baseline="30000" dirty="0">
                <a:solidFill>
                  <a:schemeClr val="bg1"/>
                </a:solidFill>
              </a:rPr>
              <a:t>*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DE047-A5F0-2948-99B1-64F252DA3A8F}"/>
              </a:ext>
            </a:extLst>
          </p:cNvPr>
          <p:cNvSpPr txBox="1"/>
          <p:nvPr/>
        </p:nvSpPr>
        <p:spPr>
          <a:xfrm>
            <a:off x="838200" y="6088284"/>
            <a:ext cx="468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*Given some complexity theoretic assumptions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36D56-A1DA-6548-8A37-EC482EC73A47}"/>
              </a:ext>
            </a:extLst>
          </p:cNvPr>
          <p:cNvSpPr txBox="1"/>
          <p:nvPr/>
        </p:nvSpPr>
        <p:spPr>
          <a:xfrm>
            <a:off x="1013454" y="2049784"/>
            <a:ext cx="5082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Use theoretical computer science to prove speedups in the asymptotic regime.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Requires large, mature quantum computers.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C3E18-D10E-7C48-BF1C-E2EEB516545B}"/>
              </a:ext>
            </a:extLst>
          </p:cNvPr>
          <p:cNvSpPr/>
          <p:nvPr/>
        </p:nvSpPr>
        <p:spPr>
          <a:xfrm>
            <a:off x="3094892" y="3235569"/>
            <a:ext cx="6576646" cy="16705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My research focus</a:t>
            </a:r>
          </a:p>
        </p:txBody>
      </p:sp>
    </p:spTree>
    <p:extLst>
      <p:ext uri="{BB962C8B-B14F-4D97-AF65-F5344CB8AC3E}">
        <p14:creationId xmlns:p14="http://schemas.microsoft.com/office/powerpoint/2010/main" val="45990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C271-6AF3-7D4C-8721-96525348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54" y="539936"/>
            <a:ext cx="10340346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What are the applications of quantum computers?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B3145-04C1-7344-B1E6-970B0AAF3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453" y="2049784"/>
            <a:ext cx="4906701" cy="367921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What problems can we solve more efficiently with 100/1000/10</a:t>
            </a:r>
            <a:r>
              <a:rPr lang="en-US" sz="3600" baseline="30000" dirty="0">
                <a:solidFill>
                  <a:schemeClr val="bg1"/>
                </a:solidFill>
              </a:rPr>
              <a:t>6</a:t>
            </a:r>
            <a:r>
              <a:rPr lang="en-US" sz="3600" dirty="0">
                <a:solidFill>
                  <a:schemeClr val="bg1"/>
                </a:solidFill>
              </a:rPr>
              <a:t> very good qubits?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823E4-1390-3143-A9D9-62FE72FA4702}"/>
              </a:ext>
            </a:extLst>
          </p:cNvPr>
          <p:cNvSpPr txBox="1"/>
          <p:nvPr/>
        </p:nvSpPr>
        <p:spPr>
          <a:xfrm>
            <a:off x="6242304" y="2049784"/>
            <a:ext cx="5510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Problems that are extremely easy for quantum computers and incredibly difficult for classical 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difficult to pinpoint when quantum outperforms classical.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913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0539-72CC-0240-86CA-784B9E8D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US" sz="5000" dirty="0"/>
              <a:t>Three Questions About Quantum Algorithms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DEE1D0-FCAE-4C77-BA91-77A1A10C9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047114"/>
              </p:ext>
            </p:extLst>
          </p:nvPr>
        </p:nvGraphicFramePr>
        <p:xfrm>
          <a:off x="5282521" y="709683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565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A24268-99E8-F74D-AEE6-29F085410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A9459E-F746-1143-A766-9BA37C3CB694}"/>
              </a:ext>
            </a:extLst>
          </p:cNvPr>
          <p:cNvSpPr/>
          <p:nvPr/>
        </p:nvSpPr>
        <p:spPr>
          <a:xfrm>
            <a:off x="8246240" y="3429000"/>
            <a:ext cx="3403600" cy="162800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1139D-E5A1-7148-989A-8E2E801B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600449"/>
            <a:ext cx="3852041" cy="11226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Shor’s algorithm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factoring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3AEBC-0024-5D4D-8576-A89E449D0D18}"/>
              </a:ext>
            </a:extLst>
          </p:cNvPr>
          <p:cNvSpPr/>
          <p:nvPr/>
        </p:nvSpPr>
        <p:spPr>
          <a:xfrm>
            <a:off x="11235744" y="6427255"/>
            <a:ext cx="805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[Medium]</a:t>
            </a:r>
          </a:p>
        </p:txBody>
      </p:sp>
    </p:spTree>
    <p:extLst>
      <p:ext uri="{BB962C8B-B14F-4D97-AF65-F5344CB8AC3E}">
        <p14:creationId xmlns:p14="http://schemas.microsoft.com/office/powerpoint/2010/main" val="288689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0539-72CC-0240-86CA-784B9E8D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US" sz="4000" dirty="0"/>
              <a:t>Shor’s Algorithm</a:t>
            </a:r>
            <a:br>
              <a:rPr lang="en-US" sz="4000" dirty="0"/>
            </a:br>
            <a:r>
              <a:rPr lang="en-US" sz="4000" dirty="0"/>
              <a:t>for </a:t>
            </a:r>
            <a:br>
              <a:rPr lang="en-US" sz="4000" dirty="0"/>
            </a:br>
            <a:r>
              <a:rPr lang="en-US" sz="4000" dirty="0"/>
              <a:t>Factoring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DEE1D0-FCAE-4C77-BA91-77A1A10C9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750063"/>
              </p:ext>
            </p:extLst>
          </p:nvPr>
        </p:nvGraphicFramePr>
        <p:xfrm>
          <a:off x="5282521" y="709683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88809D9-AEE9-9943-AED5-9301921D1BFA}"/>
              </a:ext>
            </a:extLst>
          </p:cNvPr>
          <p:cNvSpPr/>
          <p:nvPr/>
        </p:nvSpPr>
        <p:spPr>
          <a:xfrm>
            <a:off x="3581059" y="6248401"/>
            <a:ext cx="9668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[</a:t>
            </a:r>
            <a:r>
              <a:rPr lang="en-AU" sz="1400" i="1" dirty="0"/>
              <a:t>How to factor 2048 bit </a:t>
            </a:r>
            <a:r>
              <a:rPr lang="en-AU" sz="1400" i="1" dirty="0" err="1"/>
              <a:t>rsa</a:t>
            </a:r>
            <a:r>
              <a:rPr lang="en-AU" sz="1400" i="1" dirty="0"/>
              <a:t> integers in 8 hours using 20 million noisy qubits</a:t>
            </a:r>
            <a:r>
              <a:rPr lang="en-AU" sz="1400" dirty="0"/>
              <a:t>, C </a:t>
            </a:r>
            <a:r>
              <a:rPr lang="en-AU" sz="1400" dirty="0" err="1"/>
              <a:t>Gidney</a:t>
            </a:r>
            <a:r>
              <a:rPr lang="en-AU" sz="1400" dirty="0"/>
              <a:t>, M </a:t>
            </a:r>
            <a:r>
              <a:rPr lang="en-AU" sz="1400" dirty="0" err="1"/>
              <a:t>Ekerå</a:t>
            </a:r>
            <a:r>
              <a:rPr lang="en-AU" sz="1400" dirty="0"/>
              <a:t>, arXiv:1905.09749]</a:t>
            </a:r>
            <a:endParaRPr lang="en-AU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099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8719BB-3C7D-D64C-828B-414B2EF17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311" b="15370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AF99B9-78E3-7B4A-B34F-394B60558924}"/>
              </a:ext>
            </a:extLst>
          </p:cNvPr>
          <p:cNvSpPr/>
          <p:nvPr/>
        </p:nvSpPr>
        <p:spPr>
          <a:xfrm>
            <a:off x="7737230" y="4061036"/>
            <a:ext cx="3626877" cy="1374228"/>
          </a:xfrm>
          <a:prstGeom prst="roundRect">
            <a:avLst>
              <a:gd name="adj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0FA53B-81BC-EF44-ABC2-3AFCC7F2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0" y="3601208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Random circuit sampling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529D5-5A28-F243-BA1A-667207CA3A0C}"/>
              </a:ext>
            </a:extLst>
          </p:cNvPr>
          <p:cNvSpPr txBox="1"/>
          <p:nvPr/>
        </p:nvSpPr>
        <p:spPr>
          <a:xfrm>
            <a:off x="11117660" y="6442497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[Google AI]</a:t>
            </a:r>
          </a:p>
        </p:txBody>
      </p:sp>
    </p:spTree>
    <p:extLst>
      <p:ext uri="{BB962C8B-B14F-4D97-AF65-F5344CB8AC3E}">
        <p14:creationId xmlns:p14="http://schemas.microsoft.com/office/powerpoint/2010/main" val="382298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0539-72CC-0240-86CA-784B9E8D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US" dirty="0"/>
              <a:t>Random </a:t>
            </a:r>
            <a:br>
              <a:rPr lang="en-US" dirty="0"/>
            </a:br>
            <a:r>
              <a:rPr lang="en-US" dirty="0"/>
              <a:t>Circuit Sampling</a:t>
            </a:r>
            <a:endParaRPr lang="en-US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DEE1D0-FCAE-4C77-BA91-77A1A10C9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403384"/>
              </p:ext>
            </p:extLst>
          </p:nvPr>
        </p:nvGraphicFramePr>
        <p:xfrm>
          <a:off x="5282521" y="709683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80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7F716F-4277-984A-A1AD-D26DBCD4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7AFEC-5914-0646-9FE6-F6247E2BB6DD}"/>
              </a:ext>
            </a:extLst>
          </p:cNvPr>
          <p:cNvSpPr/>
          <p:nvPr/>
        </p:nvSpPr>
        <p:spPr>
          <a:xfrm>
            <a:off x="8686507" y="3231931"/>
            <a:ext cx="2523067" cy="197090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84133-37D0-CF42-A804-1B3BE88B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Quantum dynamics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6E40E4-99F8-904C-82A5-1D7806BD9382}"/>
              </a:ext>
            </a:extLst>
          </p:cNvPr>
          <p:cNvSpPr txBox="1"/>
          <p:nvPr/>
        </p:nvSpPr>
        <p:spPr>
          <a:xfrm>
            <a:off x="11087263" y="6471405"/>
            <a:ext cx="1002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Arstechnica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3361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outdoor, building, castle&#10;&#10;Description automatically generated">
            <a:extLst>
              <a:ext uri="{FF2B5EF4-FFF2-40B4-BE49-F238E27FC236}">
                <a16:creationId xmlns:a16="http://schemas.microsoft.com/office/drawing/2014/main" id="{F56E9DF6-E6E0-E74E-BE7D-B35A654B1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476B51-DE56-864B-9307-29384BEB378D}"/>
              </a:ext>
            </a:extLst>
          </p:cNvPr>
          <p:cNvSpPr txBox="1"/>
          <p:nvPr/>
        </p:nvSpPr>
        <p:spPr>
          <a:xfrm>
            <a:off x="6752492" y="281354"/>
            <a:ext cx="5303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Comenius University (Slovakia)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05DEE-06C8-C541-AD4C-913A8EB77961}"/>
              </a:ext>
            </a:extLst>
          </p:cNvPr>
          <p:cNvSpPr txBox="1"/>
          <p:nvPr/>
        </p:nvSpPr>
        <p:spPr>
          <a:xfrm>
            <a:off x="10368354" y="6391980"/>
            <a:ext cx="168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[Slovakia Travel]</a:t>
            </a:r>
          </a:p>
        </p:txBody>
      </p:sp>
    </p:spTree>
    <p:extLst>
      <p:ext uri="{BB962C8B-B14F-4D97-AF65-F5344CB8AC3E}">
        <p14:creationId xmlns:p14="http://schemas.microsoft.com/office/powerpoint/2010/main" val="2551373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0539-72CC-0240-86CA-784B9E8D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US" dirty="0"/>
              <a:t>Q</a:t>
            </a:r>
            <a:r>
              <a:rPr lang="en-US" sz="4000" dirty="0"/>
              <a:t>uantum Dynamics Simulations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DEE1D0-FCAE-4C77-BA91-77A1A10C9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638117"/>
              </p:ext>
            </p:extLst>
          </p:nvPr>
        </p:nvGraphicFramePr>
        <p:xfrm>
          <a:off x="5282521" y="709683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945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2A0D5-D7C7-784B-B4A2-9BF594AF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232" b="8499"/>
          <a:stretch/>
        </p:blipFill>
        <p:spPr>
          <a:xfrm>
            <a:off x="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ED20B-23BB-B74B-878E-8F813F1A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862"/>
            <a:ext cx="3629017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Speedup killers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131B-3805-1E4B-AA7E-01A89754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6" y="1065862"/>
            <a:ext cx="6486517" cy="4726276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Problems too big for quantum chips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Loading/storing lots of data</a:t>
            </a:r>
          </a:p>
          <a:p>
            <a:r>
              <a:rPr lang="en-US" sz="3200" dirty="0">
                <a:solidFill>
                  <a:schemeClr val="bg1"/>
                </a:solidFill>
              </a:rPr>
              <a:t>Lots of arithmetic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Inherently sequential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9A47B-4F75-D84E-8310-AA433F8EA015}"/>
              </a:ext>
            </a:extLst>
          </p:cNvPr>
          <p:cNvSpPr txBox="1"/>
          <p:nvPr/>
        </p:nvSpPr>
        <p:spPr>
          <a:xfrm>
            <a:off x="10880470" y="6442502"/>
            <a:ext cx="1213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[Network world]</a:t>
            </a:r>
          </a:p>
        </p:txBody>
      </p:sp>
    </p:spTree>
    <p:extLst>
      <p:ext uri="{BB962C8B-B14F-4D97-AF65-F5344CB8AC3E}">
        <p14:creationId xmlns:p14="http://schemas.microsoft.com/office/powerpoint/2010/main" val="15189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2A0D5-D7C7-784B-B4A2-9BF594AF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232" b="8499"/>
          <a:stretch/>
        </p:blipFill>
        <p:spPr>
          <a:xfrm>
            <a:off x="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ED20B-23BB-B74B-878E-8F813F1A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862"/>
            <a:ext cx="3629017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Speedup killers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131B-3805-1E4B-AA7E-01A89754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6" y="1065862"/>
            <a:ext cx="6486517" cy="4726276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Problems too big for quantum chips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Loading/storing lots of data</a:t>
            </a:r>
          </a:p>
          <a:p>
            <a:r>
              <a:rPr lang="en-US" sz="3200" dirty="0">
                <a:solidFill>
                  <a:schemeClr val="bg1"/>
                </a:solidFill>
              </a:rPr>
              <a:t>Lots of arithmetic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Inherently sequential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9A47B-4F75-D84E-8310-AA433F8EA015}"/>
              </a:ext>
            </a:extLst>
          </p:cNvPr>
          <p:cNvSpPr txBox="1"/>
          <p:nvPr/>
        </p:nvSpPr>
        <p:spPr>
          <a:xfrm>
            <a:off x="10880470" y="6442502"/>
            <a:ext cx="1213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[Network world]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1F525-21A2-6049-830F-E1FF95642648}"/>
              </a:ext>
            </a:extLst>
          </p:cNvPr>
          <p:cNvSpPr txBox="1"/>
          <p:nvPr/>
        </p:nvSpPr>
        <p:spPr>
          <a:xfrm>
            <a:off x="852115" y="5040102"/>
            <a:ext cx="106350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If a problem can be solved on a quantum computer it doesn’t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mean it would be faster than solving it on a classical computer.</a:t>
            </a:r>
          </a:p>
        </p:txBody>
      </p:sp>
    </p:spTree>
    <p:extLst>
      <p:ext uri="{BB962C8B-B14F-4D97-AF65-F5344CB8AC3E}">
        <p14:creationId xmlns:p14="http://schemas.microsoft.com/office/powerpoint/2010/main" val="310461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9C20-6D3D-BC45-A045-625A0A72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My favorite quantum algorithms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1B0BC-2C7C-4A4F-A64D-38A16956F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AU" sz="2000" dirty="0"/>
              <a:t>An Introduction to Quantum Computing (Kaye, Laflamme, </a:t>
            </a:r>
            <a:r>
              <a:rPr lang="en-AU" sz="2000" dirty="0" err="1"/>
              <a:t>Mosca</a:t>
            </a:r>
            <a:r>
              <a:rPr lang="en-AU" sz="2000" dirty="0"/>
              <a:t>)</a:t>
            </a:r>
            <a:endParaRPr lang="en-US" sz="2000" dirty="0"/>
          </a:p>
          <a:p>
            <a:r>
              <a:rPr lang="en-AU" sz="2000" dirty="0"/>
              <a:t>Quantum Computation and Quantum Information (Nielsen &amp; Chuang)</a:t>
            </a:r>
            <a:endParaRPr lang="en-US" sz="2000" dirty="0"/>
          </a:p>
          <a:p>
            <a:r>
              <a:rPr lang="en-US" sz="2000" dirty="0"/>
              <a:t>Ronald de Wolf’s lecture notes</a:t>
            </a:r>
          </a:p>
          <a:p>
            <a:r>
              <a:rPr lang="en-US" sz="2000" dirty="0"/>
              <a:t>Andrew Child’s lecture notes</a:t>
            </a:r>
          </a:p>
          <a:p>
            <a:r>
              <a:rPr lang="en-US" sz="2000" dirty="0"/>
              <a:t>QIP conference talks and corresponding papers.</a:t>
            </a:r>
          </a:p>
          <a:p>
            <a:endParaRPr lang="en-US" sz="2000" dirty="0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30568EEF-1877-4CBF-AC19-B9881346C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76" r="1110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BD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40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9C20-6D3D-BC45-A045-625A0A72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My favorite quantum algorithms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1B0BC-2C7C-4A4F-A64D-38A16956F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AU" sz="2000"/>
              <a:t>An Introduction to Quantum Computing (Kaye, Laflamme, Mosca)</a:t>
            </a:r>
            <a:endParaRPr lang="en-US" sz="2000"/>
          </a:p>
          <a:p>
            <a:r>
              <a:rPr lang="en-AU" sz="2000"/>
              <a:t>Quantum Computation and Quantum Information (Nielsen &amp; Chuang)</a:t>
            </a:r>
            <a:endParaRPr lang="en-US" sz="2000"/>
          </a:p>
          <a:p>
            <a:r>
              <a:rPr lang="en-US" sz="2000"/>
              <a:t>Ronald de Wolf’s lecture notes</a:t>
            </a:r>
          </a:p>
          <a:p>
            <a:r>
              <a:rPr lang="en-US" sz="2000"/>
              <a:t>Andrew Child’s lecture notes</a:t>
            </a:r>
          </a:p>
          <a:p>
            <a:r>
              <a:rPr lang="en-US" sz="2000"/>
              <a:t>QIP conference talks and corresponding papers.</a:t>
            </a:r>
          </a:p>
          <a:p>
            <a:endParaRPr lang="en-US" sz="2000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30568EEF-1877-4CBF-AC19-B9881346C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76" r="1110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BD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132EB4B-38BB-6944-9DE4-27EF4EDE146A}"/>
              </a:ext>
            </a:extLst>
          </p:cNvPr>
          <p:cNvSpPr txBox="1"/>
          <p:nvPr/>
        </p:nvSpPr>
        <p:spPr>
          <a:xfrm>
            <a:off x="6774551" y="5392822"/>
            <a:ext cx="2968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7502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alking on a path&#10;&#10;Description automatically generated with low confidence">
            <a:extLst>
              <a:ext uri="{FF2B5EF4-FFF2-40B4-BE49-F238E27FC236}">
                <a16:creationId xmlns:a16="http://schemas.microsoft.com/office/drawing/2014/main" id="{45293D09-52E1-8345-972B-4F9544C36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14177-509D-754D-B607-A21B9627563B}"/>
              </a:ext>
            </a:extLst>
          </p:cNvPr>
          <p:cNvSpPr txBox="1"/>
          <p:nvPr/>
        </p:nvSpPr>
        <p:spPr>
          <a:xfrm>
            <a:off x="7183700" y="650630"/>
            <a:ext cx="4936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Slovak Academy of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7DB567-1E47-CF4C-8148-94B3A52F0477}"/>
              </a:ext>
            </a:extLst>
          </p:cNvPr>
          <p:cNvSpPr txBox="1"/>
          <p:nvPr/>
        </p:nvSpPr>
        <p:spPr>
          <a:xfrm>
            <a:off x="11230448" y="6171724"/>
            <a:ext cx="88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[CEQIP]</a:t>
            </a:r>
          </a:p>
        </p:txBody>
      </p:sp>
    </p:spTree>
    <p:extLst>
      <p:ext uri="{BB962C8B-B14F-4D97-AF65-F5344CB8AC3E}">
        <p14:creationId xmlns:p14="http://schemas.microsoft.com/office/powerpoint/2010/main" val="99615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ree, outdoor, sky, park&#10;&#10;Description automatically generated">
            <a:extLst>
              <a:ext uri="{FF2B5EF4-FFF2-40B4-BE49-F238E27FC236}">
                <a16:creationId xmlns:a16="http://schemas.microsoft.com/office/drawing/2014/main" id="{D35124D6-7531-B64D-BDFB-0E7113F0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9"/>
          <a:stretch/>
        </p:blipFill>
        <p:spPr>
          <a:xfrm>
            <a:off x="939133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214DCB-76CD-804B-AC1B-85202191EC26}"/>
              </a:ext>
            </a:extLst>
          </p:cNvPr>
          <p:cNvSpPr txBox="1"/>
          <p:nvPr/>
        </p:nvSpPr>
        <p:spPr>
          <a:xfrm>
            <a:off x="6637030" y="137295"/>
            <a:ext cx="4015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Waterloo IQC (Canada)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5C954-5056-2444-AB49-72E28E07BFFE}"/>
              </a:ext>
            </a:extLst>
          </p:cNvPr>
          <p:cNvSpPr txBox="1"/>
          <p:nvPr/>
        </p:nvSpPr>
        <p:spPr>
          <a:xfrm>
            <a:off x="10008973" y="6351373"/>
            <a:ext cx="16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[Fast Company]</a:t>
            </a:r>
          </a:p>
        </p:txBody>
      </p:sp>
    </p:spTree>
    <p:extLst>
      <p:ext uri="{BB962C8B-B14F-4D97-AF65-F5344CB8AC3E}">
        <p14:creationId xmlns:p14="http://schemas.microsoft.com/office/powerpoint/2010/main" val="273911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2850CB24-5860-344C-92B1-2595A8323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368D4-B44D-EA46-9275-E4B4CE62ED46}"/>
              </a:ext>
            </a:extLst>
          </p:cNvPr>
          <p:cNvSpPr txBox="1"/>
          <p:nvPr/>
        </p:nvSpPr>
        <p:spPr>
          <a:xfrm>
            <a:off x="8212016" y="140676"/>
            <a:ext cx="3743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Macquarie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9CCAC-00D9-C849-84D9-4B089F213F10}"/>
              </a:ext>
            </a:extLst>
          </p:cNvPr>
          <p:cNvSpPr txBox="1"/>
          <p:nvPr/>
        </p:nvSpPr>
        <p:spPr>
          <a:xfrm>
            <a:off x="10760983" y="6347992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[Time Out]</a:t>
            </a:r>
          </a:p>
        </p:txBody>
      </p:sp>
    </p:spTree>
    <p:extLst>
      <p:ext uri="{BB962C8B-B14F-4D97-AF65-F5344CB8AC3E}">
        <p14:creationId xmlns:p14="http://schemas.microsoft.com/office/powerpoint/2010/main" val="82302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indoor, person, person, window&#10;&#10;Description automatically generated">
            <a:extLst>
              <a:ext uri="{FF2B5EF4-FFF2-40B4-BE49-F238E27FC236}">
                <a16:creationId xmlns:a16="http://schemas.microsoft.com/office/drawing/2014/main" id="{399AAC0E-E1E8-D74A-9E85-9E462F38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37" y="2166516"/>
            <a:ext cx="2542505" cy="2542505"/>
          </a:xfrm>
          <a:prstGeom prst="rect">
            <a:avLst/>
          </a:prstGeom>
        </p:spPr>
      </p:pic>
      <p:pic>
        <p:nvPicPr>
          <p:cNvPr id="15" name="Picture 14" descr="A person smiling in the snow&#10;&#10;Description automatically generated with low confidence">
            <a:extLst>
              <a:ext uri="{FF2B5EF4-FFF2-40B4-BE49-F238E27FC236}">
                <a16:creationId xmlns:a16="http://schemas.microsoft.com/office/drawing/2014/main" id="{60CFB373-3BCF-1B4E-A703-34104B839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79" r="25183"/>
          <a:stretch/>
        </p:blipFill>
        <p:spPr>
          <a:xfrm>
            <a:off x="8227345" y="2741237"/>
            <a:ext cx="1675310" cy="2106679"/>
          </a:xfrm>
          <a:prstGeom prst="rect">
            <a:avLst/>
          </a:prstGeom>
        </p:spPr>
      </p:pic>
      <p:pic>
        <p:nvPicPr>
          <p:cNvPr id="19" name="Picture 18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D9BF90D-8702-D042-A652-F7AB80B87B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83" t="3861" r="18410"/>
          <a:stretch/>
        </p:blipFill>
        <p:spPr>
          <a:xfrm>
            <a:off x="6935573" y="4691972"/>
            <a:ext cx="3057441" cy="2248415"/>
          </a:xfrm>
          <a:prstGeom prst="rect">
            <a:avLst/>
          </a:prstGeom>
        </p:spPr>
      </p:pic>
      <p:pic>
        <p:nvPicPr>
          <p:cNvPr id="23" name="Picture 22" descr="A picture containing person, person, preparing, cooking&#10;&#10;Description automatically generated">
            <a:extLst>
              <a:ext uri="{FF2B5EF4-FFF2-40B4-BE49-F238E27FC236}">
                <a16:creationId xmlns:a16="http://schemas.microsoft.com/office/drawing/2014/main" id="{9566BB1B-CB71-AF45-B25D-1A612E9C5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509" y="-64850"/>
            <a:ext cx="4265317" cy="3004444"/>
          </a:xfrm>
          <a:prstGeom prst="rect">
            <a:avLst/>
          </a:prstGeom>
        </p:spPr>
      </p:pic>
      <p:pic>
        <p:nvPicPr>
          <p:cNvPr id="29" name="Picture 28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30017493-1BF1-124D-9CDE-A995E0491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4022" y="2939594"/>
            <a:ext cx="2686712" cy="4031681"/>
          </a:xfrm>
          <a:prstGeom prst="rect">
            <a:avLst/>
          </a:prstGeom>
        </p:spPr>
      </p:pic>
      <p:pic>
        <p:nvPicPr>
          <p:cNvPr id="31" name="Picture 30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C579996F-C917-C84A-A9C5-74BD7B07ED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673" y="-27608"/>
            <a:ext cx="4192904" cy="2796399"/>
          </a:xfrm>
          <a:prstGeom prst="rect">
            <a:avLst/>
          </a:prstGeom>
        </p:spPr>
      </p:pic>
      <p:pic>
        <p:nvPicPr>
          <p:cNvPr id="33" name="Picture 3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E079BCE0-9D3F-6F48-B661-C47ECF12A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0215" y="4700370"/>
            <a:ext cx="2948842" cy="2177075"/>
          </a:xfrm>
          <a:prstGeom prst="rect">
            <a:avLst/>
          </a:prstGeom>
        </p:spPr>
      </p:pic>
      <p:pic>
        <p:nvPicPr>
          <p:cNvPr id="35" name="Picture 34" descr="A picture containing person, indoor, kitchen, barbell&#10;&#10;Description automatically generated">
            <a:extLst>
              <a:ext uri="{FF2B5EF4-FFF2-40B4-BE49-F238E27FC236}">
                <a16:creationId xmlns:a16="http://schemas.microsoft.com/office/drawing/2014/main" id="{DC0049CA-512E-CF44-9709-AA298BA55D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253" y="2575604"/>
            <a:ext cx="3057442" cy="2154354"/>
          </a:xfrm>
          <a:prstGeom prst="rect">
            <a:avLst/>
          </a:prstGeom>
        </p:spPr>
      </p:pic>
      <p:pic>
        <p:nvPicPr>
          <p:cNvPr id="27" name="Picture 2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42608BA-06B0-B945-B616-C66751D0C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9264" y="3794576"/>
            <a:ext cx="4192904" cy="3144677"/>
          </a:xfrm>
          <a:prstGeom prst="rect">
            <a:avLst/>
          </a:prstGeom>
        </p:spPr>
      </p:pic>
      <p:pic>
        <p:nvPicPr>
          <p:cNvPr id="9" name="Picture 8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F532B996-D849-8849-BD1E-1584323B068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0049"/>
          <a:stretch/>
        </p:blipFill>
        <p:spPr>
          <a:xfrm>
            <a:off x="-1473136" y="-96701"/>
            <a:ext cx="5288243" cy="3968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103F-9824-3D42-A2C0-44C3E28A6D1D}"/>
              </a:ext>
            </a:extLst>
          </p:cNvPr>
          <p:cNvSpPr txBox="1"/>
          <p:nvPr/>
        </p:nvSpPr>
        <p:spPr>
          <a:xfrm>
            <a:off x="9531930" y="6508113"/>
            <a:ext cx="260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[SQA, UNSW, CQC2T, UTS]</a:t>
            </a:r>
          </a:p>
        </p:txBody>
      </p:sp>
    </p:spTree>
    <p:extLst>
      <p:ext uri="{BB962C8B-B14F-4D97-AF65-F5344CB8AC3E}">
        <p14:creationId xmlns:p14="http://schemas.microsoft.com/office/powerpoint/2010/main" val="114678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indoor, person, person, window&#10;&#10;Description automatically generated">
            <a:extLst>
              <a:ext uri="{FF2B5EF4-FFF2-40B4-BE49-F238E27FC236}">
                <a16:creationId xmlns:a16="http://schemas.microsoft.com/office/drawing/2014/main" id="{399AAC0E-E1E8-D74A-9E85-9E462F38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37" y="2166516"/>
            <a:ext cx="2542505" cy="2542505"/>
          </a:xfrm>
          <a:prstGeom prst="rect">
            <a:avLst/>
          </a:prstGeom>
        </p:spPr>
      </p:pic>
      <p:pic>
        <p:nvPicPr>
          <p:cNvPr id="15" name="Picture 14" descr="A person smiling in the snow&#10;&#10;Description automatically generated with low confidence">
            <a:extLst>
              <a:ext uri="{FF2B5EF4-FFF2-40B4-BE49-F238E27FC236}">
                <a16:creationId xmlns:a16="http://schemas.microsoft.com/office/drawing/2014/main" id="{60CFB373-3BCF-1B4E-A703-34104B839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79" r="25183"/>
          <a:stretch/>
        </p:blipFill>
        <p:spPr>
          <a:xfrm>
            <a:off x="8227345" y="2741237"/>
            <a:ext cx="1675310" cy="2106679"/>
          </a:xfrm>
          <a:prstGeom prst="rect">
            <a:avLst/>
          </a:prstGeom>
        </p:spPr>
      </p:pic>
      <p:pic>
        <p:nvPicPr>
          <p:cNvPr id="19" name="Picture 18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D9BF90D-8702-D042-A652-F7AB80B87B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83" t="3861" r="18410"/>
          <a:stretch/>
        </p:blipFill>
        <p:spPr>
          <a:xfrm>
            <a:off x="6935573" y="4691972"/>
            <a:ext cx="3057441" cy="2248415"/>
          </a:xfrm>
          <a:prstGeom prst="rect">
            <a:avLst/>
          </a:prstGeom>
        </p:spPr>
      </p:pic>
      <p:pic>
        <p:nvPicPr>
          <p:cNvPr id="23" name="Picture 22" descr="A picture containing person, person, preparing, cooking&#10;&#10;Description automatically generated">
            <a:extLst>
              <a:ext uri="{FF2B5EF4-FFF2-40B4-BE49-F238E27FC236}">
                <a16:creationId xmlns:a16="http://schemas.microsoft.com/office/drawing/2014/main" id="{9566BB1B-CB71-AF45-B25D-1A612E9C5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509" y="-64850"/>
            <a:ext cx="4265317" cy="3004444"/>
          </a:xfrm>
          <a:prstGeom prst="rect">
            <a:avLst/>
          </a:prstGeom>
        </p:spPr>
      </p:pic>
      <p:pic>
        <p:nvPicPr>
          <p:cNvPr id="29" name="Picture 28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30017493-1BF1-124D-9CDE-A995E0491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4022" y="2939594"/>
            <a:ext cx="2686712" cy="4031681"/>
          </a:xfrm>
          <a:prstGeom prst="rect">
            <a:avLst/>
          </a:prstGeom>
        </p:spPr>
      </p:pic>
      <p:pic>
        <p:nvPicPr>
          <p:cNvPr id="31" name="Picture 30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C579996F-C917-C84A-A9C5-74BD7B07ED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673" y="-27608"/>
            <a:ext cx="4192904" cy="2796399"/>
          </a:xfrm>
          <a:prstGeom prst="rect">
            <a:avLst/>
          </a:prstGeom>
        </p:spPr>
      </p:pic>
      <p:pic>
        <p:nvPicPr>
          <p:cNvPr id="33" name="Picture 3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E079BCE0-9D3F-6F48-B661-C47ECF12A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0215" y="4700370"/>
            <a:ext cx="2948842" cy="2177075"/>
          </a:xfrm>
          <a:prstGeom prst="rect">
            <a:avLst/>
          </a:prstGeom>
        </p:spPr>
      </p:pic>
      <p:pic>
        <p:nvPicPr>
          <p:cNvPr id="35" name="Picture 34" descr="A picture containing person, indoor, kitchen, barbell&#10;&#10;Description automatically generated">
            <a:extLst>
              <a:ext uri="{FF2B5EF4-FFF2-40B4-BE49-F238E27FC236}">
                <a16:creationId xmlns:a16="http://schemas.microsoft.com/office/drawing/2014/main" id="{DC0049CA-512E-CF44-9709-AA298BA55D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253" y="2575604"/>
            <a:ext cx="3057442" cy="2154354"/>
          </a:xfrm>
          <a:prstGeom prst="rect">
            <a:avLst/>
          </a:prstGeom>
        </p:spPr>
      </p:pic>
      <p:pic>
        <p:nvPicPr>
          <p:cNvPr id="27" name="Picture 2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42608BA-06B0-B945-B616-C66751D0C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9264" y="3794576"/>
            <a:ext cx="4192904" cy="3144677"/>
          </a:xfrm>
          <a:prstGeom prst="rect">
            <a:avLst/>
          </a:prstGeom>
        </p:spPr>
      </p:pic>
      <p:pic>
        <p:nvPicPr>
          <p:cNvPr id="9" name="Picture 8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F532B996-D849-8849-BD1E-1584323B068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0049"/>
          <a:stretch/>
        </p:blipFill>
        <p:spPr>
          <a:xfrm>
            <a:off x="-1473136" y="-96701"/>
            <a:ext cx="5288243" cy="3968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103F-9824-3D42-A2C0-44C3E28A6D1D}"/>
              </a:ext>
            </a:extLst>
          </p:cNvPr>
          <p:cNvSpPr txBox="1"/>
          <p:nvPr/>
        </p:nvSpPr>
        <p:spPr>
          <a:xfrm>
            <a:off x="9531930" y="6508113"/>
            <a:ext cx="260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[SQA, UNSW, CQC2T, UTS]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A042F6-8B18-2D4A-A749-8259DFEE451D}"/>
              </a:ext>
            </a:extLst>
          </p:cNvPr>
          <p:cNvSpPr/>
          <p:nvPr/>
        </p:nvSpPr>
        <p:spPr>
          <a:xfrm>
            <a:off x="1846385" y="2549325"/>
            <a:ext cx="9091246" cy="232609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universities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70+ faculty members in quantum computing and enabling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19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3560CEB-969A-8045-8B36-1EA4CAAA3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93143"/>
            <a:ext cx="12192000" cy="206485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9F36DC-7992-E34A-A70E-632C519E1789}"/>
              </a:ext>
            </a:extLst>
          </p:cNvPr>
          <p:cNvSpPr txBox="1"/>
          <p:nvPr/>
        </p:nvSpPr>
        <p:spPr>
          <a:xfrm>
            <a:off x="5482669" y="995801"/>
            <a:ext cx="65496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PhD scholarship open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Postdoc fellowships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Industry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171A8EC-E71E-7840-B526-F56562D3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538" y="997515"/>
            <a:ext cx="4542684" cy="20648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C57604-E80D-4F40-8C0E-F4C5CE1819F7}"/>
              </a:ext>
            </a:extLst>
          </p:cNvPr>
          <p:cNvSpPr/>
          <p:nvPr/>
        </p:nvSpPr>
        <p:spPr>
          <a:xfrm>
            <a:off x="2954951" y="3510025"/>
            <a:ext cx="5930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www.sydneyquantum.org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520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B4E0BA52-B9F0-2D43-AA5F-F725D686C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9" b="92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C2AFA-FE84-6046-937D-ADA5327B90AD}"/>
              </a:ext>
            </a:extLst>
          </p:cNvPr>
          <p:cNvSpPr/>
          <p:nvPr/>
        </p:nvSpPr>
        <p:spPr>
          <a:xfrm>
            <a:off x="-1524" y="602205"/>
            <a:ext cx="6333080" cy="92333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DDFDC-B7D6-4B4A-8930-D9769A853761}"/>
              </a:ext>
            </a:extLst>
          </p:cNvPr>
          <p:cNvSpPr txBox="1"/>
          <p:nvPr/>
        </p:nvSpPr>
        <p:spPr>
          <a:xfrm>
            <a:off x="0" y="602204"/>
            <a:ext cx="6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Prof. </a:t>
            </a:r>
            <a:r>
              <a:rPr lang="en-US" sz="5400" dirty="0" err="1"/>
              <a:t>Bremner’s</a:t>
            </a:r>
            <a:r>
              <a:rPr lang="en-US" sz="5400" dirty="0"/>
              <a:t>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C4EBAC-3F62-5C41-B010-375F557757B8}"/>
              </a:ext>
            </a:extLst>
          </p:cNvPr>
          <p:cNvSpPr txBox="1"/>
          <p:nvPr/>
        </p:nvSpPr>
        <p:spPr>
          <a:xfrm>
            <a:off x="11074868" y="6295293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[CQC2T]</a:t>
            </a:r>
          </a:p>
        </p:txBody>
      </p:sp>
    </p:spTree>
    <p:extLst>
      <p:ext uri="{BB962C8B-B14F-4D97-AF65-F5344CB8AC3E}">
        <p14:creationId xmlns:p14="http://schemas.microsoft.com/office/powerpoint/2010/main" val="3678388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10735</TotalTime>
  <Words>653</Words>
  <Application>Microsoft Macintosh PowerPoint</Application>
  <PresentationFormat>Widescreen</PresentationFormat>
  <Paragraphs>113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My work as a quantum algorithms researcher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applications of quantum computers?</vt:lpstr>
      <vt:lpstr>What are the applications of quantum computers?</vt:lpstr>
      <vt:lpstr>What are the applications of quantum computers?</vt:lpstr>
      <vt:lpstr>What are the applications of quantum computers?</vt:lpstr>
      <vt:lpstr>Three Questions About Quantum Algorithms</vt:lpstr>
      <vt:lpstr>Shor’s algorithm  for factoring</vt:lpstr>
      <vt:lpstr>Shor’s Algorithm for  Factoring</vt:lpstr>
      <vt:lpstr>Random circuit sampling</vt:lpstr>
      <vt:lpstr>Random  Circuit Sampling</vt:lpstr>
      <vt:lpstr>Quantum dynamics simulations</vt:lpstr>
      <vt:lpstr>Quantum Dynamics Simulations</vt:lpstr>
      <vt:lpstr>Speedup killers</vt:lpstr>
      <vt:lpstr>Speedup killers</vt:lpstr>
      <vt:lpstr>My favorite quantum algorithms resources</vt:lpstr>
      <vt:lpstr>My favorite quantum algorithms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APPLICATIONS OF QUANTUM COMPUTING </dc:title>
  <dc:creator>Marika Kieferova</dc:creator>
  <cp:lastModifiedBy>Marika Kieferova</cp:lastModifiedBy>
  <cp:revision>75</cp:revision>
  <cp:lastPrinted>2019-10-29T06:28:47Z</cp:lastPrinted>
  <dcterms:created xsi:type="dcterms:W3CDTF">2019-10-29T03:54:49Z</dcterms:created>
  <dcterms:modified xsi:type="dcterms:W3CDTF">2021-03-12T02:20:07Z</dcterms:modified>
</cp:coreProperties>
</file>